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6"/>
  </p:notesMasterIdLst>
  <p:sldIdLst>
    <p:sldId id="275" r:id="rId2"/>
    <p:sldId id="276" r:id="rId3"/>
    <p:sldId id="277" r:id="rId4"/>
    <p:sldId id="278" r:id="rId5"/>
    <p:sldId id="279" r:id="rId6"/>
    <p:sldId id="286" r:id="rId7"/>
    <p:sldId id="280" r:id="rId8"/>
    <p:sldId id="257" r:id="rId9"/>
    <p:sldId id="258" r:id="rId10"/>
    <p:sldId id="259" r:id="rId11"/>
    <p:sldId id="260" r:id="rId12"/>
    <p:sldId id="261" r:id="rId13"/>
    <p:sldId id="262" r:id="rId14"/>
    <p:sldId id="263" r:id="rId15"/>
    <p:sldId id="264" r:id="rId16"/>
    <p:sldId id="265" r:id="rId17"/>
    <p:sldId id="287" r:id="rId18"/>
    <p:sldId id="288" r:id="rId19"/>
    <p:sldId id="289" r:id="rId20"/>
    <p:sldId id="290" r:id="rId21"/>
    <p:sldId id="291" r:id="rId22"/>
    <p:sldId id="266" r:id="rId23"/>
    <p:sldId id="267" r:id="rId24"/>
    <p:sldId id="268" r:id="rId25"/>
    <p:sldId id="269" r:id="rId26"/>
    <p:sldId id="270" r:id="rId27"/>
    <p:sldId id="271" r:id="rId28"/>
    <p:sldId id="272" r:id="rId29"/>
    <p:sldId id="273" r:id="rId30"/>
    <p:sldId id="281" r:id="rId31"/>
    <p:sldId id="282" r:id="rId32"/>
    <p:sldId id="283" r:id="rId33"/>
    <p:sldId id="284" r:id="rId34"/>
    <p:sldId id="285"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B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687" autoAdjust="0"/>
  </p:normalViewPr>
  <p:slideViewPr>
    <p:cSldViewPr>
      <p:cViewPr>
        <p:scale>
          <a:sx n="90" d="100"/>
          <a:sy n="90" d="100"/>
        </p:scale>
        <p:origin x="-804" y="1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8A0E7B-9CAD-4C7D-801F-2CE581C9CB4D}" type="datetimeFigureOut">
              <a:rPr lang="en-US" smtClean="0"/>
              <a:t>10/30/2015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789574-BFC1-458D-A021-F308957BBA56}" type="slidenum">
              <a:rPr lang="en-US" smtClean="0"/>
              <a:t>‹#›</a:t>
            </a:fld>
            <a:endParaRPr lang="en-US"/>
          </a:p>
        </p:txBody>
      </p:sp>
    </p:spTree>
    <p:extLst>
      <p:ext uri="{BB962C8B-B14F-4D97-AF65-F5344CB8AC3E}">
        <p14:creationId xmlns:p14="http://schemas.microsoft.com/office/powerpoint/2010/main" val="3859894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C3D42DCB-4322-47E1-8B72-CE34D7478073}" type="datetimeFigureOut">
              <a:rPr lang="en-US" smtClean="0"/>
              <a:pPr/>
              <a:t>10/30/2015</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3696B7BC-AF5B-4394-B5A7-BE7746776AB7}"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3D42DCB-4322-47E1-8B72-CE34D7478073}" type="datetimeFigureOut">
              <a:rPr lang="en-US" smtClean="0"/>
              <a:pPr/>
              <a:t>10/30/2015</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3696B7BC-AF5B-4394-B5A7-BE7746776AB7}"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3D42DCB-4322-47E1-8B72-CE34D7478073}" type="datetimeFigureOut">
              <a:rPr lang="en-US" smtClean="0"/>
              <a:pPr/>
              <a:t>10/30/2015</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3696B7BC-AF5B-4394-B5A7-BE7746776AB7}"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3D42DCB-4322-47E1-8B72-CE34D7478073}" type="datetimeFigureOut">
              <a:rPr lang="en-US" smtClean="0"/>
              <a:pPr/>
              <a:t>10/30/2015</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3696B7BC-AF5B-4394-B5A7-BE7746776AB7}"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C3D42DCB-4322-47E1-8B72-CE34D7478073}" type="datetimeFigureOut">
              <a:rPr lang="en-US" smtClean="0"/>
              <a:pPr/>
              <a:t>10/30/2015</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3696B7BC-AF5B-4394-B5A7-BE7746776AB7}"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3D42DCB-4322-47E1-8B72-CE34D7478073}" type="datetimeFigureOut">
              <a:rPr lang="en-US" smtClean="0"/>
              <a:pPr/>
              <a:t>10/30/2015</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3696B7BC-AF5B-4394-B5A7-BE7746776AB7}"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C3D42DCB-4322-47E1-8B72-CE34D7478073}" type="datetimeFigureOut">
              <a:rPr lang="en-US" smtClean="0"/>
              <a:pPr/>
              <a:t>10/30/2015</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3696B7BC-AF5B-4394-B5A7-BE7746776AB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C3D42DCB-4322-47E1-8B72-CE34D7478073}" type="datetimeFigureOut">
              <a:rPr lang="en-US" smtClean="0"/>
              <a:pPr/>
              <a:t>10/30/2015</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3696B7BC-AF5B-4394-B5A7-BE7746776AB7}"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C3D42DCB-4322-47E1-8B72-CE34D7478073}" type="datetimeFigureOut">
              <a:rPr lang="en-US" smtClean="0"/>
              <a:pPr/>
              <a:t>10/30/2015</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3696B7BC-AF5B-4394-B5A7-BE7746776AB7}"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C3D42DCB-4322-47E1-8B72-CE34D7478073}" type="datetimeFigureOut">
              <a:rPr lang="en-US" smtClean="0"/>
              <a:pPr/>
              <a:t>10/30/2015</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3696B7BC-AF5B-4394-B5A7-BE7746776AB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C3D42DCB-4322-47E1-8B72-CE34D7478073}" type="datetimeFigureOut">
              <a:rPr lang="en-US" smtClean="0"/>
              <a:pPr/>
              <a:t>10/30/2015</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3696B7BC-AF5B-4394-B5A7-BE7746776AB7}"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C3D42DCB-4322-47E1-8B72-CE34D7478073}" type="datetimeFigureOut">
              <a:rPr lang="en-US" smtClean="0"/>
              <a:pPr/>
              <a:t>10/30/2015</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3696B7BC-AF5B-4394-B5A7-BE7746776AB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unity3d.com/unity/download/"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image" Target="../media/image30.tiff"/><Relationship Id="rId1" Type="http://schemas.openxmlformats.org/officeDocument/2006/relationships/slideLayout" Target="../slideLayouts/slideLayout2.xml"/><Relationship Id="rId4" Type="http://schemas.openxmlformats.org/officeDocument/2006/relationships/image" Target="../media/image32.tif"/></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952" y="762000"/>
            <a:ext cx="3924300"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62789" y="4743777"/>
            <a:ext cx="3283271" cy="1692771"/>
          </a:xfrm>
          <a:prstGeom prst="rect">
            <a:avLst/>
          </a:prstGeom>
          <a:noFill/>
        </p:spPr>
        <p:txBody>
          <a:bodyPr wrap="none" lIns="91440" tIns="45720" rIns="91440" bIns="45720">
            <a:spAutoFit/>
          </a:bodyPr>
          <a:lstStyle/>
          <a:p>
            <a:pPr algn="ctr"/>
            <a:r>
              <a:rPr lang="en-US" sz="3600" b="1" dirty="0" smtClean="0">
                <a:ln w="17780" cmpd="sng">
                  <a:solidFill>
                    <a:srgbClr val="FFFFFF"/>
                  </a:solidFill>
                  <a:prstDash val="solid"/>
                  <a:miter lim="800000"/>
                </a:ln>
                <a:solidFill>
                  <a:schemeClr val="bg2">
                    <a:lumMod val="10000"/>
                  </a:schemeClr>
                </a:solidFill>
                <a:effectLst>
                  <a:outerShdw blurRad="50800" algn="tl" rotWithShape="0">
                    <a:srgbClr val="000000"/>
                  </a:outerShdw>
                </a:effectLst>
              </a:rPr>
              <a:t>Submitted to:</a:t>
            </a:r>
          </a:p>
          <a:p>
            <a:pPr algn="ctr"/>
            <a:r>
              <a:rPr lang="en-US" sz="3200" b="1" cap="none" spc="0" dirty="0" err="1" smtClean="0">
                <a:ln w="17780" cmpd="sng">
                  <a:solidFill>
                    <a:srgbClr val="FFFFFF"/>
                  </a:solidFill>
                  <a:prstDash val="solid"/>
                  <a:miter lim="800000"/>
                </a:ln>
                <a:solidFill>
                  <a:schemeClr val="bg2">
                    <a:lumMod val="10000"/>
                  </a:schemeClr>
                </a:solidFill>
                <a:effectLst>
                  <a:outerShdw blurRad="50800" algn="tl" rotWithShape="0">
                    <a:srgbClr val="000000"/>
                  </a:outerShdw>
                </a:effectLst>
              </a:rPr>
              <a:t>Ms</a:t>
            </a:r>
            <a:r>
              <a:rPr lang="en-US" sz="3200" b="1" cap="none" spc="0" dirty="0" smtClean="0">
                <a:ln w="17780" cmpd="sng">
                  <a:solidFill>
                    <a:srgbClr val="FFFFFF"/>
                  </a:solidFill>
                  <a:prstDash val="solid"/>
                  <a:miter lim="800000"/>
                </a:ln>
                <a:solidFill>
                  <a:schemeClr val="bg2">
                    <a:lumMod val="10000"/>
                  </a:schemeClr>
                </a:solidFill>
                <a:effectLst>
                  <a:outerShdw blurRad="50800" algn="tl" rotWithShape="0">
                    <a:srgbClr val="000000"/>
                  </a:outerShdw>
                </a:effectLst>
              </a:rPr>
              <a:t> </a:t>
            </a:r>
            <a:r>
              <a:rPr lang="en-US" sz="3200" b="1" cap="none" spc="0" dirty="0" err="1" smtClean="0">
                <a:ln w="17780" cmpd="sng">
                  <a:solidFill>
                    <a:srgbClr val="FFFFFF"/>
                  </a:solidFill>
                  <a:prstDash val="solid"/>
                  <a:miter lim="800000"/>
                </a:ln>
                <a:solidFill>
                  <a:schemeClr val="bg2">
                    <a:lumMod val="10000"/>
                  </a:schemeClr>
                </a:solidFill>
                <a:effectLst>
                  <a:outerShdw blurRad="50800" algn="tl" rotWithShape="0">
                    <a:srgbClr val="000000"/>
                  </a:outerShdw>
                </a:effectLst>
              </a:rPr>
              <a:t>Rubaldeep</a:t>
            </a:r>
            <a:r>
              <a:rPr lang="en-US" sz="3200" b="1" cap="none" spc="0" dirty="0" smtClean="0">
                <a:ln w="17780" cmpd="sng">
                  <a:solidFill>
                    <a:srgbClr val="FFFFFF"/>
                  </a:solidFill>
                  <a:prstDash val="solid"/>
                  <a:miter lim="800000"/>
                </a:ln>
                <a:solidFill>
                  <a:schemeClr val="bg2">
                    <a:lumMod val="10000"/>
                  </a:schemeClr>
                </a:solidFill>
                <a:effectLst>
                  <a:outerShdw blurRad="50800" algn="tl" rotWithShape="0">
                    <a:srgbClr val="000000"/>
                  </a:outerShdw>
                </a:effectLst>
              </a:rPr>
              <a:t> Gi</a:t>
            </a:r>
            <a:r>
              <a:rPr lang="en-US" sz="32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ll</a:t>
            </a:r>
          </a:p>
          <a:p>
            <a:pPr algn="ctr"/>
            <a:endParaRPr lang="en-US" sz="36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6" name="TextBox 5"/>
          <p:cNvSpPr txBox="1"/>
          <p:nvPr/>
        </p:nvSpPr>
        <p:spPr>
          <a:xfrm>
            <a:off x="4267200" y="2967335"/>
            <a:ext cx="304800" cy="369332"/>
          </a:xfrm>
          <a:prstGeom prst="rect">
            <a:avLst/>
          </a:prstGeom>
          <a:noFill/>
        </p:spPr>
        <p:txBody>
          <a:bodyPr wrap="square" rtlCol="0">
            <a:spAutoFit/>
          </a:bodyPr>
          <a:lstStyle/>
          <a:p>
            <a:endParaRPr lang="en-US" dirty="0"/>
          </a:p>
        </p:txBody>
      </p:sp>
      <p:sp>
        <p:nvSpPr>
          <p:cNvPr id="7" name="Rectangle 6"/>
          <p:cNvSpPr/>
          <p:nvPr/>
        </p:nvSpPr>
        <p:spPr>
          <a:xfrm>
            <a:off x="6400800" y="5105400"/>
            <a:ext cx="2275687" cy="1384995"/>
          </a:xfrm>
          <a:prstGeom prst="rect">
            <a:avLst/>
          </a:prstGeom>
          <a:noFill/>
        </p:spPr>
        <p:txBody>
          <a:bodyPr wrap="none" lIns="91440" tIns="45720" rIns="91440" bIns="45720">
            <a:spAutoFit/>
          </a:bodyPr>
          <a:lstStyle/>
          <a:p>
            <a:pPr algn="ctr"/>
            <a:r>
              <a:rPr lang="en-US" sz="2800" b="1" dirty="0" smtClean="0">
                <a:ln w="17780" cmpd="sng">
                  <a:solidFill>
                    <a:srgbClr val="FFFFFF"/>
                  </a:solidFill>
                  <a:prstDash val="solid"/>
                  <a:miter lim="800000"/>
                </a:ln>
                <a:effectLst>
                  <a:outerShdw blurRad="50800" algn="tl" rotWithShape="0">
                    <a:srgbClr val="000000"/>
                  </a:outerShdw>
                </a:effectLst>
              </a:rPr>
              <a:t>Submitted by:</a:t>
            </a:r>
          </a:p>
          <a:p>
            <a:pPr algn="ctr"/>
            <a:r>
              <a:rPr lang="en-US" sz="2800" b="1" cap="none" spc="0" dirty="0" err="1" smtClean="0">
                <a:ln w="17780" cmpd="sng">
                  <a:solidFill>
                    <a:srgbClr val="FFFFFF"/>
                  </a:solidFill>
                  <a:prstDash val="solid"/>
                  <a:miter lim="800000"/>
                </a:ln>
                <a:effectLst>
                  <a:outerShdw blurRad="50800" algn="tl" rotWithShape="0">
                    <a:srgbClr val="000000"/>
                  </a:outerShdw>
                </a:effectLst>
              </a:rPr>
              <a:t>Soni</a:t>
            </a:r>
            <a:r>
              <a:rPr lang="en-US" sz="2800" b="1" cap="none" spc="0" dirty="0" smtClean="0">
                <a:ln w="17780" cmpd="sng">
                  <a:solidFill>
                    <a:srgbClr val="FFFFFF"/>
                  </a:solidFill>
                  <a:prstDash val="solid"/>
                  <a:miter lim="800000"/>
                </a:ln>
                <a:effectLst>
                  <a:outerShdw blurRad="50800" algn="tl" rotWithShape="0">
                    <a:srgbClr val="000000"/>
                  </a:outerShdw>
                </a:effectLst>
              </a:rPr>
              <a:t> </a:t>
            </a:r>
            <a:r>
              <a:rPr lang="en-US" sz="2800" b="1" cap="none" spc="0" dirty="0" err="1" smtClean="0">
                <a:ln w="17780" cmpd="sng">
                  <a:solidFill>
                    <a:srgbClr val="FFFFFF"/>
                  </a:solidFill>
                  <a:prstDash val="solid"/>
                  <a:miter lim="800000"/>
                </a:ln>
                <a:effectLst>
                  <a:outerShdw blurRad="50800" algn="tl" rotWithShape="0">
                    <a:srgbClr val="000000"/>
                  </a:outerShdw>
                </a:effectLst>
              </a:rPr>
              <a:t>kumari</a:t>
            </a:r>
            <a:endParaRPr lang="en-US" sz="2800" b="1" cap="none" spc="0" dirty="0" smtClean="0">
              <a:ln w="17780" cmpd="sng">
                <a:solidFill>
                  <a:srgbClr val="FFFFFF"/>
                </a:solidFill>
                <a:prstDash val="solid"/>
                <a:miter lim="800000"/>
              </a:ln>
              <a:effectLst>
                <a:outerShdw blurRad="50800" algn="tl" rotWithShape="0">
                  <a:srgbClr val="000000"/>
                </a:outerShdw>
              </a:effectLst>
            </a:endParaRPr>
          </a:p>
          <a:p>
            <a:pPr algn="ctr"/>
            <a:r>
              <a:rPr lang="en-US" sz="2800" b="1" dirty="0" smtClean="0">
                <a:ln w="17780" cmpd="sng">
                  <a:solidFill>
                    <a:srgbClr val="FFFFFF"/>
                  </a:solidFill>
                  <a:prstDash val="solid"/>
                  <a:miter lim="800000"/>
                </a:ln>
                <a:effectLst>
                  <a:outerShdw blurRad="50800" algn="tl" rotWithShape="0">
                    <a:srgbClr val="000000"/>
                  </a:outerShdw>
                </a:effectLst>
              </a:rPr>
              <a:t>7</a:t>
            </a:r>
            <a:r>
              <a:rPr lang="en-US" sz="2800" b="1" baseline="30000" dirty="0" smtClean="0">
                <a:ln w="17780" cmpd="sng">
                  <a:solidFill>
                    <a:srgbClr val="FFFFFF"/>
                  </a:solidFill>
                  <a:prstDash val="solid"/>
                  <a:miter lim="800000"/>
                </a:ln>
                <a:effectLst>
                  <a:outerShdw blurRad="50800" algn="tl" rotWithShape="0">
                    <a:srgbClr val="000000"/>
                  </a:outerShdw>
                </a:effectLst>
              </a:rPr>
              <a:t>th</a:t>
            </a:r>
            <a:r>
              <a:rPr lang="en-US" sz="2800" b="1" dirty="0" smtClean="0">
                <a:ln w="17780" cmpd="sng">
                  <a:solidFill>
                    <a:srgbClr val="FFFFFF"/>
                  </a:solidFill>
                  <a:prstDash val="solid"/>
                  <a:miter lim="800000"/>
                </a:ln>
                <a:effectLst>
                  <a:outerShdw blurRad="50800" algn="tl" rotWithShape="0">
                    <a:srgbClr val="000000"/>
                  </a:outerShdw>
                </a:effectLst>
              </a:rPr>
              <a:t> </a:t>
            </a:r>
            <a:r>
              <a:rPr lang="en-US" sz="2800" b="1" dirty="0" err="1" smtClean="0">
                <a:ln w="17780" cmpd="sng">
                  <a:solidFill>
                    <a:srgbClr val="FFFFFF"/>
                  </a:solidFill>
                  <a:prstDash val="solid"/>
                  <a:miter lim="800000"/>
                </a:ln>
                <a:effectLst>
                  <a:outerShdw blurRad="50800" algn="tl" rotWithShape="0">
                    <a:srgbClr val="000000"/>
                  </a:outerShdw>
                </a:effectLst>
              </a:rPr>
              <a:t>sem</a:t>
            </a:r>
            <a:r>
              <a:rPr lang="en-US" sz="2800" b="1" dirty="0" smtClean="0">
                <a:ln w="17780" cmpd="sng">
                  <a:solidFill>
                    <a:srgbClr val="FFFFFF"/>
                  </a:solidFill>
                  <a:prstDash val="solid"/>
                  <a:miter lim="800000"/>
                </a:ln>
                <a:effectLst>
                  <a:outerShdw blurRad="50800" algn="tl" rotWithShape="0">
                    <a:srgbClr val="000000"/>
                  </a:outerShdw>
                </a:effectLst>
              </a:rPr>
              <a:t> IT</a:t>
            </a:r>
            <a:endParaRPr lang="en-US" sz="2800" b="1" cap="none" spc="0" dirty="0">
              <a:ln w="17780" cmpd="sng">
                <a:solidFill>
                  <a:srgbClr val="FFFFFF"/>
                </a:solidFill>
                <a:prstDash val="solid"/>
                <a:miter lim="800000"/>
              </a:ln>
              <a:effectLst>
                <a:outerShdw blurRad="50800" algn="tl" rotWithShape="0">
                  <a:srgbClr val="000000"/>
                </a:outerShdw>
              </a:effectLst>
            </a:endParaRPr>
          </a:p>
        </p:txBody>
      </p:sp>
      <p:sp>
        <p:nvSpPr>
          <p:cNvPr id="2" name="TextBox 1"/>
          <p:cNvSpPr txBox="1"/>
          <p:nvPr/>
        </p:nvSpPr>
        <p:spPr>
          <a:xfrm>
            <a:off x="831042" y="5797897"/>
            <a:ext cx="2348207" cy="369332"/>
          </a:xfrm>
          <a:prstGeom prst="rect">
            <a:avLst/>
          </a:prstGeom>
          <a:noFill/>
        </p:spPr>
        <p:txBody>
          <a:bodyPr wrap="none" rtlCol="0">
            <a:spAutoFit/>
          </a:bodyPr>
          <a:lstStyle/>
          <a:p>
            <a:r>
              <a:rPr lang="en-US" dirty="0" smtClean="0"/>
              <a:t>   </a:t>
            </a:r>
            <a:r>
              <a:rPr lang="en-US" b="1" dirty="0" smtClean="0"/>
              <a:t>Department Of CS/IT</a:t>
            </a:r>
            <a:endParaRPr lang="en-US" b="1" dirty="0"/>
          </a:p>
        </p:txBody>
      </p:sp>
    </p:spTree>
    <p:extLst>
      <p:ext uri="{BB962C8B-B14F-4D97-AF65-F5344CB8AC3E}">
        <p14:creationId xmlns:p14="http://schemas.microsoft.com/office/powerpoint/2010/main" val="162051074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15" dur="500"/>
                                        <p:tgtEl>
                                          <p:spTgt spid="5">
                                            <p:txEl>
                                              <p:pRg st="0" end="0"/>
                                            </p:txEl>
                                          </p:spTgt>
                                        </p:tgtEl>
                                      </p:cBhvr>
                                    </p:animEffect>
                                  </p:childTnLst>
                                </p:cTn>
                              </p:par>
                              <p:par>
                                <p:cTn id="16" presetID="12" presetClass="entr" presetSubtype="4"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calcmode="lin" valueType="num">
                                      <p:cBhvr additive="base">
                                        <p:cTn id="18"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9" dur="5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32" fill="hold"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circle(out)">
                                      <p:cBhvr>
                                        <p:cTn id="24" dur="2000"/>
                                        <p:tgtEl>
                                          <p:spTgt spid="7">
                                            <p:txEl>
                                              <p:pRg st="0" end="0"/>
                                            </p:txEl>
                                          </p:spTgt>
                                        </p:tgtEl>
                                      </p:cBhvr>
                                    </p:animEffect>
                                  </p:childTnLst>
                                </p:cTn>
                              </p:par>
                              <p:par>
                                <p:cTn id="25" presetID="6" presetClass="entr" presetSubtype="32" fill="hold" nodeType="with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circle(out)">
                                      <p:cBhvr>
                                        <p:cTn id="27" dur="2000"/>
                                        <p:tgtEl>
                                          <p:spTgt spid="7">
                                            <p:txEl>
                                              <p:pRg st="1" end="1"/>
                                            </p:txEl>
                                          </p:spTgt>
                                        </p:tgtEl>
                                      </p:cBhvr>
                                    </p:animEffect>
                                  </p:childTnLst>
                                </p:cTn>
                              </p:par>
                              <p:par>
                                <p:cTn id="28" presetID="6" presetClass="entr" presetSubtype="32" fill="hold" nodeType="withEffect">
                                  <p:stCondLst>
                                    <p:cond delay="0"/>
                                  </p:stCondLst>
                                  <p:childTnLst>
                                    <p:set>
                                      <p:cBhvr>
                                        <p:cTn id="29" dur="1" fill="hold">
                                          <p:stCondLst>
                                            <p:cond delay="0"/>
                                          </p:stCondLst>
                                        </p:cTn>
                                        <p:tgtEl>
                                          <p:spTgt spid="7">
                                            <p:txEl>
                                              <p:pRg st="2" end="2"/>
                                            </p:txEl>
                                          </p:spTgt>
                                        </p:tgtEl>
                                        <p:attrNameLst>
                                          <p:attrName>style.visibility</p:attrName>
                                        </p:attrNameLst>
                                      </p:cBhvr>
                                      <p:to>
                                        <p:strVal val="visible"/>
                                      </p:to>
                                    </p:set>
                                    <p:animEffect transition="in" filter="circle(out)">
                                      <p:cBhvr>
                                        <p:cTn id="30" dur="20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156" y="152400"/>
            <a:ext cx="3243196"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solidFill>
                  <a:schemeClr val="bg2">
                    <a:lumMod val="25000"/>
                  </a:schemeClr>
                </a:solidFill>
                <a:effectLst>
                  <a:outerShdw blurRad="50800" algn="tl" rotWithShape="0">
                    <a:srgbClr val="000000"/>
                  </a:outerShdw>
                </a:effectLst>
              </a:rPr>
              <a:t>Platform</a:t>
            </a: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2051" name="Picture 3" descr="D:\uni\unity_3d_presentation\block.jpg"/>
          <p:cNvPicPr>
            <a:picLocks noChangeAspect="1" noChangeArrowheads="1"/>
          </p:cNvPicPr>
          <p:nvPr/>
        </p:nvPicPr>
        <p:blipFill>
          <a:blip r:embed="rId2"/>
          <a:srcRect/>
          <a:stretch>
            <a:fillRect/>
          </a:stretch>
        </p:blipFill>
        <p:spPr bwMode="auto">
          <a:xfrm>
            <a:off x="8305800" y="0"/>
            <a:ext cx="838200" cy="792716"/>
          </a:xfrm>
          <a:prstGeom prst="rect">
            <a:avLst/>
          </a:prstGeom>
          <a:noFill/>
        </p:spPr>
      </p:pic>
      <p:sp>
        <p:nvSpPr>
          <p:cNvPr id="8" name="TextBox 7"/>
          <p:cNvSpPr txBox="1"/>
          <p:nvPr/>
        </p:nvSpPr>
        <p:spPr>
          <a:xfrm>
            <a:off x="8308515" y="6596390"/>
            <a:ext cx="835485" cy="261610"/>
          </a:xfrm>
          <a:prstGeom prst="rect">
            <a:avLst/>
          </a:prstGeom>
          <a:noFill/>
        </p:spPr>
        <p:txBody>
          <a:bodyPr wrap="none" rtlCol="0">
            <a:spAutoFit/>
          </a:bodyPr>
          <a:lstStyle/>
          <a:p>
            <a:r>
              <a:rPr lang="en-US" sz="1100" dirty="0"/>
              <a:t>i</a:t>
            </a:r>
            <a:r>
              <a:rPr lang="en-US" sz="1100" dirty="0" smtClean="0"/>
              <a:t>bjects.com</a:t>
            </a:r>
            <a:endParaRPr lang="en-US" sz="1100" dirty="0"/>
          </a:p>
        </p:txBody>
      </p:sp>
      <p:sp>
        <p:nvSpPr>
          <p:cNvPr id="12" name="TextBox 11"/>
          <p:cNvSpPr txBox="1"/>
          <p:nvPr/>
        </p:nvSpPr>
        <p:spPr>
          <a:xfrm>
            <a:off x="304800" y="914400"/>
            <a:ext cx="8077200" cy="646331"/>
          </a:xfrm>
          <a:prstGeom prst="rect">
            <a:avLst/>
          </a:prstGeom>
          <a:noFill/>
        </p:spPr>
        <p:txBody>
          <a:bodyPr wrap="square" rtlCol="0">
            <a:spAutoFit/>
          </a:bodyPr>
          <a:lstStyle/>
          <a:p>
            <a:r>
              <a:rPr lang="en-US" dirty="0" smtClean="0"/>
              <a:t>The extension of a unity file is .unity. You can make games on unity for different platforms that include Android and </a:t>
            </a:r>
            <a:r>
              <a:rPr lang="en-US" dirty="0" err="1" smtClean="0"/>
              <a:t>iOS</a:t>
            </a:r>
            <a:r>
              <a:rPr lang="en-US" dirty="0" smtClean="0"/>
              <a:t>.</a:t>
            </a:r>
            <a:endParaRPr lang="en-US" dirty="0"/>
          </a:p>
        </p:txBody>
      </p:sp>
      <p:pic>
        <p:nvPicPr>
          <p:cNvPr id="4098" name="Picture 2" descr="D:\uni\unity_3d_presentation\12_BuildSettings.jpg"/>
          <p:cNvPicPr>
            <a:picLocks noChangeAspect="1" noChangeArrowheads="1"/>
          </p:cNvPicPr>
          <p:nvPr/>
        </p:nvPicPr>
        <p:blipFill>
          <a:blip r:embed="rId3"/>
          <a:srcRect/>
          <a:stretch>
            <a:fillRect/>
          </a:stretch>
        </p:blipFill>
        <p:spPr bwMode="auto">
          <a:xfrm>
            <a:off x="228600" y="1600200"/>
            <a:ext cx="4648200" cy="5042394"/>
          </a:xfrm>
          <a:prstGeom prst="rect">
            <a:avLst/>
          </a:prstGeom>
          <a:noFill/>
        </p:spPr>
      </p:pic>
      <p:sp>
        <p:nvSpPr>
          <p:cNvPr id="9" name="TextBox 8"/>
          <p:cNvSpPr txBox="1"/>
          <p:nvPr/>
        </p:nvSpPr>
        <p:spPr>
          <a:xfrm>
            <a:off x="5029200" y="2001083"/>
            <a:ext cx="3810000" cy="4247317"/>
          </a:xfrm>
          <a:prstGeom prst="rect">
            <a:avLst/>
          </a:prstGeom>
          <a:noFill/>
        </p:spPr>
        <p:txBody>
          <a:bodyPr wrap="square" rtlCol="0">
            <a:spAutoFit/>
          </a:bodyPr>
          <a:lstStyle/>
          <a:p>
            <a:pPr>
              <a:buFont typeface="Arial" pitchFamily="34" charset="0"/>
              <a:buChar char="•"/>
            </a:pPr>
            <a:r>
              <a:rPr lang="en-US" dirty="0" smtClean="0"/>
              <a:t> This screen shot is showing the platforms on which you can export your .unity file.</a:t>
            </a:r>
          </a:p>
          <a:p>
            <a:pPr>
              <a:buFont typeface="Arial" pitchFamily="34" charset="0"/>
              <a:buChar char="•"/>
            </a:pPr>
            <a:endParaRPr lang="en-US" dirty="0"/>
          </a:p>
          <a:p>
            <a:pPr>
              <a:buFont typeface="Arial" pitchFamily="34" charset="0"/>
              <a:buChar char="•"/>
            </a:pPr>
            <a:r>
              <a:rPr lang="en-US" dirty="0" smtClean="0"/>
              <a:t> So now you see the unity is a huge tool if you are interested in game development.</a:t>
            </a:r>
          </a:p>
          <a:p>
            <a:pPr>
              <a:buFont typeface="Arial" pitchFamily="34" charset="0"/>
              <a:buChar char="•"/>
            </a:pPr>
            <a:endParaRPr lang="en-US" dirty="0"/>
          </a:p>
          <a:p>
            <a:pPr>
              <a:buFont typeface="Arial" pitchFamily="34" charset="0"/>
              <a:buChar char="•"/>
            </a:pPr>
            <a:r>
              <a:rPr lang="en-US" dirty="0" smtClean="0"/>
              <a:t> However, in these slides we will only cover Unity for PC games.</a:t>
            </a:r>
          </a:p>
          <a:p>
            <a:pPr>
              <a:buFont typeface="Arial" pitchFamily="34" charset="0"/>
              <a:buChar char="•"/>
            </a:pPr>
            <a:endParaRPr lang="en-US" dirty="0"/>
          </a:p>
          <a:p>
            <a:pPr>
              <a:buFont typeface="Arial" pitchFamily="34" charset="0"/>
              <a:buChar char="•"/>
            </a:pPr>
            <a:r>
              <a:rPr lang="en-US" dirty="0" smtClean="0"/>
              <a:t> Unity is a freeware software. Bur </a:t>
            </a:r>
            <a:r>
              <a:rPr lang="en-US" dirty="0"/>
              <a:t>i</a:t>
            </a:r>
            <a:r>
              <a:rPr lang="en-US" dirty="0" smtClean="0"/>
              <a:t>t is now freeware if you want to use it for commercial purpose. (Selling your games in market)</a:t>
            </a:r>
          </a:p>
        </p:txBody>
      </p:sp>
      <p:sp>
        <p:nvSpPr>
          <p:cNvPr id="10" name="Rectangle 9"/>
          <p:cNvSpPr/>
          <p:nvPr/>
        </p:nvSpPr>
        <p:spPr>
          <a:xfrm>
            <a:off x="0" y="6629400"/>
            <a:ext cx="896399" cy="261610"/>
          </a:xfrm>
          <a:prstGeom prst="rect">
            <a:avLst/>
          </a:prstGeom>
        </p:spPr>
        <p:txBody>
          <a:bodyPr wrap="none">
            <a:spAutoFit/>
          </a:bodyPr>
          <a:lstStyle/>
          <a:p>
            <a:r>
              <a:rPr lang="en-US" sz="1100" dirty="0" smtClean="0"/>
              <a:t>Introduction</a:t>
            </a:r>
            <a:endParaRPr lang="en-US" sz="1100"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nodeType="clickEffect">
                                  <p:stCondLst>
                                    <p:cond delay="0"/>
                                  </p:stCondLst>
                                  <p:iterate type="lt">
                                    <p:tmPct val="4000"/>
                                  </p:iterate>
                                  <p:childTnLst>
                                    <p:set>
                                      <p:cBhvr override="childStyle">
                                        <p:cTn id="10" dur="500" fill="hold"/>
                                        <p:tgtEl>
                                          <p:spTgt spid="12">
                                            <p:txEl>
                                              <p:pRg st="0" end="0"/>
                                            </p:txEl>
                                          </p:spTgt>
                                        </p:tgtEl>
                                        <p:attrNameLst>
                                          <p:attrName>style.textDecorationUnderline</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barn(inVertical)">
                                      <p:cBhvr>
                                        <p:cTn id="15" dur="500"/>
                                        <p:tgtEl>
                                          <p:spTgt spid="4098"/>
                                        </p:tgtEl>
                                      </p:cBhvr>
                                    </p:animEffect>
                                  </p:childTnLst>
                                </p:cTn>
                              </p:par>
                            </p:childTnLst>
                          </p:cTn>
                        </p:par>
                      </p:childTnLst>
                    </p:cTn>
                  </p:par>
                  <p:par>
                    <p:cTn id="16" fill="hold">
                      <p:stCondLst>
                        <p:cond delay="indefinite"/>
                      </p:stCondLst>
                      <p:childTnLst>
                        <p:par>
                          <p:cTn id="17" fill="hold">
                            <p:stCondLst>
                              <p:cond delay="0"/>
                            </p:stCondLst>
                            <p:childTnLst>
                              <p:par>
                                <p:cTn id="18" presetID="15" presetClass="emph" presetSubtype="0" nodeType="clickEffect">
                                  <p:stCondLst>
                                    <p:cond delay="0"/>
                                  </p:stCondLst>
                                  <p:iterate type="lt">
                                    <p:tmAbs val="25"/>
                                  </p:iterate>
                                  <p:childTnLst>
                                    <p:set>
                                      <p:cBhvr override="childStyle">
                                        <p:cTn id="19" dur="indefinite"/>
                                        <p:tgtEl>
                                          <p:spTgt spid="9">
                                            <p:txEl>
                                              <p:pRg st="0" end="0"/>
                                            </p:txEl>
                                          </p:spTgt>
                                        </p:tgtEl>
                                        <p:attrNameLst>
                                          <p:attrName>style.fontWeight</p:attrName>
                                        </p:attrNameLst>
                                      </p:cBhvr>
                                      <p:to>
                                        <p:strVal val="bold"/>
                                      </p:to>
                                    </p:set>
                                  </p:childTnLst>
                                </p:cTn>
                              </p:par>
                              <p:par>
                                <p:cTn id="20" presetID="15" presetClass="emph" presetSubtype="0" nodeType="withEffect">
                                  <p:stCondLst>
                                    <p:cond delay="0"/>
                                  </p:stCondLst>
                                  <p:iterate type="lt">
                                    <p:tmAbs val="25"/>
                                  </p:iterate>
                                  <p:childTnLst>
                                    <p:set>
                                      <p:cBhvr override="childStyle">
                                        <p:cTn id="21" dur="indefinite"/>
                                        <p:tgtEl>
                                          <p:spTgt spid="9">
                                            <p:txEl>
                                              <p:pRg st="2" end="2"/>
                                            </p:txEl>
                                          </p:spTgt>
                                        </p:tgtEl>
                                        <p:attrNameLst>
                                          <p:attrName>style.fontWeight</p:attrName>
                                        </p:attrNameLst>
                                      </p:cBhvr>
                                      <p:to>
                                        <p:strVal val="bold"/>
                                      </p:to>
                                    </p:set>
                                  </p:childTnLst>
                                </p:cTn>
                              </p:par>
                              <p:par>
                                <p:cTn id="22" presetID="15" presetClass="emph" presetSubtype="0" nodeType="withEffect">
                                  <p:stCondLst>
                                    <p:cond delay="0"/>
                                  </p:stCondLst>
                                  <p:iterate type="lt">
                                    <p:tmAbs val="25"/>
                                  </p:iterate>
                                  <p:childTnLst>
                                    <p:set>
                                      <p:cBhvr override="childStyle">
                                        <p:cTn id="23" dur="indefinite"/>
                                        <p:tgtEl>
                                          <p:spTgt spid="9">
                                            <p:txEl>
                                              <p:pRg st="4" end="4"/>
                                            </p:txEl>
                                          </p:spTgt>
                                        </p:tgtEl>
                                        <p:attrNameLst>
                                          <p:attrName>style.fontWeight</p:attrName>
                                        </p:attrNameLst>
                                      </p:cBhvr>
                                      <p:to>
                                        <p:strVal val="bold"/>
                                      </p:to>
                                    </p:set>
                                  </p:childTnLst>
                                </p:cTn>
                              </p:par>
                              <p:par>
                                <p:cTn id="24" presetID="15" presetClass="emph" presetSubtype="0" nodeType="withEffect">
                                  <p:stCondLst>
                                    <p:cond delay="0"/>
                                  </p:stCondLst>
                                  <p:iterate type="lt">
                                    <p:tmAbs val="25"/>
                                  </p:iterate>
                                  <p:childTnLst>
                                    <p:set>
                                      <p:cBhvr override="childStyle">
                                        <p:cTn id="25" dur="indefinite"/>
                                        <p:tgtEl>
                                          <p:spTgt spid="9">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9234" y="152400"/>
            <a:ext cx="4867038"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solidFill>
                  <a:schemeClr val="bg2">
                    <a:lumMod val="25000"/>
                  </a:schemeClr>
                </a:solidFill>
                <a:effectLst>
                  <a:outerShdw blurRad="50800" algn="tl" rotWithShape="0">
                    <a:srgbClr val="000000"/>
                  </a:outerShdw>
                </a:effectLst>
              </a:rPr>
              <a:t>What is Unity</a:t>
            </a: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2051" name="Picture 3" descr="D:\uni\unity_3d_presentation\block.jpg"/>
          <p:cNvPicPr>
            <a:picLocks noChangeAspect="1" noChangeArrowheads="1"/>
          </p:cNvPicPr>
          <p:nvPr/>
        </p:nvPicPr>
        <p:blipFill>
          <a:blip r:embed="rId2"/>
          <a:srcRect/>
          <a:stretch>
            <a:fillRect/>
          </a:stretch>
        </p:blipFill>
        <p:spPr bwMode="auto">
          <a:xfrm>
            <a:off x="8305800" y="0"/>
            <a:ext cx="838200" cy="792716"/>
          </a:xfrm>
          <a:prstGeom prst="rect">
            <a:avLst/>
          </a:prstGeom>
          <a:noFill/>
        </p:spPr>
      </p:pic>
      <p:sp>
        <p:nvSpPr>
          <p:cNvPr id="8" name="TextBox 7"/>
          <p:cNvSpPr txBox="1"/>
          <p:nvPr/>
        </p:nvSpPr>
        <p:spPr>
          <a:xfrm>
            <a:off x="8308515" y="6596390"/>
            <a:ext cx="835485" cy="261610"/>
          </a:xfrm>
          <a:prstGeom prst="rect">
            <a:avLst/>
          </a:prstGeom>
          <a:noFill/>
        </p:spPr>
        <p:txBody>
          <a:bodyPr wrap="none" rtlCol="0">
            <a:spAutoFit/>
          </a:bodyPr>
          <a:lstStyle/>
          <a:p>
            <a:r>
              <a:rPr lang="en-US" sz="1100" dirty="0"/>
              <a:t>i</a:t>
            </a:r>
            <a:r>
              <a:rPr lang="en-US" sz="1100" dirty="0" smtClean="0"/>
              <a:t>bjects.com</a:t>
            </a:r>
            <a:endParaRPr lang="en-US" sz="1100" dirty="0"/>
          </a:p>
        </p:txBody>
      </p:sp>
      <p:sp>
        <p:nvSpPr>
          <p:cNvPr id="12" name="TextBox 11"/>
          <p:cNvSpPr txBox="1"/>
          <p:nvPr/>
        </p:nvSpPr>
        <p:spPr>
          <a:xfrm>
            <a:off x="304800" y="990600"/>
            <a:ext cx="8077200" cy="4962897"/>
          </a:xfrm>
          <a:prstGeom prst="rect">
            <a:avLst/>
          </a:prstGeom>
          <a:noFill/>
        </p:spPr>
        <p:txBody>
          <a:bodyPr wrap="square" rtlCol="0">
            <a:spAutoFit/>
          </a:bodyPr>
          <a:lstStyle/>
          <a:p>
            <a:pPr>
              <a:lnSpc>
                <a:spcPct val="90000"/>
              </a:lnSpc>
            </a:pPr>
            <a:r>
              <a:rPr lang="en-IE" sz="2700" dirty="0" smtClean="0">
                <a:latin typeface="Calibri" charset="0"/>
              </a:rPr>
              <a:t>Unity is a multi-platform, integrated IDE for scripting games, and working with 3D virtual worlds Including:</a:t>
            </a:r>
          </a:p>
          <a:p>
            <a:pPr>
              <a:lnSpc>
                <a:spcPct val="90000"/>
              </a:lnSpc>
            </a:pPr>
            <a:endParaRPr lang="en-IE" sz="2700" dirty="0" smtClean="0">
              <a:latin typeface="Calibri" charset="0"/>
            </a:endParaRPr>
          </a:p>
          <a:p>
            <a:pPr lvl="1">
              <a:lnSpc>
                <a:spcPct val="90000"/>
              </a:lnSpc>
              <a:buFont typeface="Arial" pitchFamily="34" charset="0"/>
              <a:buChar char="•"/>
            </a:pPr>
            <a:r>
              <a:rPr lang="en-IE" sz="2400" dirty="0" smtClean="0">
                <a:latin typeface="Calibri" charset="0"/>
              </a:rPr>
              <a:t> Game engine</a:t>
            </a:r>
          </a:p>
          <a:p>
            <a:pPr lvl="2">
              <a:lnSpc>
                <a:spcPct val="90000"/>
              </a:lnSpc>
            </a:pPr>
            <a:r>
              <a:rPr lang="en-IE" sz="2000" dirty="0" smtClean="0">
                <a:latin typeface="Calibri" charset="0"/>
              </a:rPr>
              <a:t>3D objects / lighting / physics / animation / scripting</a:t>
            </a:r>
          </a:p>
          <a:p>
            <a:pPr lvl="2">
              <a:lnSpc>
                <a:spcPct val="90000"/>
              </a:lnSpc>
            </a:pPr>
            <a:endParaRPr lang="en-IE" sz="2000" dirty="0" smtClean="0">
              <a:latin typeface="Calibri" charset="0"/>
            </a:endParaRPr>
          </a:p>
          <a:p>
            <a:pPr lvl="1">
              <a:lnSpc>
                <a:spcPct val="90000"/>
              </a:lnSpc>
              <a:buFont typeface="Arial" pitchFamily="34" charset="0"/>
              <a:buChar char="•"/>
            </a:pPr>
            <a:r>
              <a:rPr lang="en-IE" sz="2400" dirty="0" smtClean="0">
                <a:latin typeface="Calibri" charset="0"/>
              </a:rPr>
              <a:t> Accompanying script editor</a:t>
            </a:r>
          </a:p>
          <a:p>
            <a:pPr lvl="2">
              <a:lnSpc>
                <a:spcPct val="90000"/>
              </a:lnSpc>
            </a:pPr>
            <a:r>
              <a:rPr lang="en-IE" sz="2000" dirty="0" err="1" smtClean="0">
                <a:latin typeface="Calibri" charset="0"/>
              </a:rPr>
              <a:t>MonoDevelop</a:t>
            </a:r>
            <a:r>
              <a:rPr lang="en-IE" sz="2000" dirty="0" smtClean="0">
                <a:latin typeface="Calibri" charset="0"/>
              </a:rPr>
              <a:t> (win/</a:t>
            </a:r>
            <a:r>
              <a:rPr lang="en-IE" sz="2000" dirty="0" err="1" smtClean="0">
                <a:latin typeface="Calibri" charset="0"/>
              </a:rPr>
              <a:t>mac</a:t>
            </a:r>
            <a:r>
              <a:rPr lang="en-IE" sz="2000" dirty="0" smtClean="0">
                <a:latin typeface="Calibri" charset="0"/>
              </a:rPr>
              <a:t>) &lt;&lt; RECOMMENDED TO USE</a:t>
            </a:r>
          </a:p>
          <a:p>
            <a:pPr lvl="2">
              <a:lnSpc>
                <a:spcPct val="90000"/>
              </a:lnSpc>
            </a:pPr>
            <a:r>
              <a:rPr lang="en-US" sz="2000" dirty="0" smtClean="0">
                <a:latin typeface="Calibri" charset="0"/>
              </a:rPr>
              <a:t>C</a:t>
            </a:r>
            <a:r>
              <a:rPr lang="en-IE" sz="2000" dirty="0" smtClean="0">
                <a:latin typeface="Calibri" charset="0"/>
              </a:rPr>
              <a:t>an also use Visual Studio (Windows)</a:t>
            </a:r>
          </a:p>
          <a:p>
            <a:pPr lvl="2">
              <a:lnSpc>
                <a:spcPct val="90000"/>
              </a:lnSpc>
            </a:pPr>
            <a:endParaRPr lang="en-IE" sz="2000" dirty="0" smtClean="0">
              <a:latin typeface="Calibri" charset="0"/>
            </a:endParaRPr>
          </a:p>
          <a:p>
            <a:pPr lvl="1">
              <a:buFont typeface="Arial" pitchFamily="34" charset="0"/>
              <a:buChar char="•"/>
            </a:pPr>
            <a:r>
              <a:rPr lang="en-IE" sz="2400" dirty="0" smtClean="0">
                <a:latin typeface="Calibri" charset="0"/>
              </a:rPr>
              <a:t> 3D terrain editor</a:t>
            </a:r>
          </a:p>
          <a:p>
            <a:pPr lvl="1">
              <a:lnSpc>
                <a:spcPct val="90000"/>
              </a:lnSpc>
              <a:buFont typeface="Arial" pitchFamily="34" charset="0"/>
              <a:buChar char="•"/>
            </a:pPr>
            <a:r>
              <a:rPr lang="en-IE" sz="2400" dirty="0" smtClean="0">
                <a:latin typeface="Calibri" charset="0"/>
              </a:rPr>
              <a:t> 3D object animation manager</a:t>
            </a:r>
          </a:p>
          <a:p>
            <a:pPr lvl="1">
              <a:lnSpc>
                <a:spcPct val="90000"/>
              </a:lnSpc>
              <a:buFont typeface="Arial" pitchFamily="34" charset="0"/>
              <a:buChar char="•"/>
            </a:pPr>
            <a:r>
              <a:rPr lang="en-IE" sz="2400" dirty="0" smtClean="0">
                <a:latin typeface="Calibri" charset="0"/>
              </a:rPr>
              <a:t> GUI system</a:t>
            </a:r>
          </a:p>
          <a:p>
            <a:pPr lvl="1">
              <a:lnSpc>
                <a:spcPct val="90000"/>
              </a:lnSpc>
              <a:buFont typeface="Arial" pitchFamily="34" charset="0"/>
              <a:buChar char="•"/>
            </a:pPr>
            <a:r>
              <a:rPr lang="en-IE" sz="2400" dirty="0" smtClean="0">
                <a:latin typeface="Calibri" charset="0"/>
              </a:rPr>
              <a:t> Executable exporter many platforms:</a:t>
            </a:r>
            <a:br>
              <a:rPr lang="en-IE" sz="2400" dirty="0" smtClean="0">
                <a:latin typeface="Calibri" charset="0"/>
              </a:rPr>
            </a:br>
            <a:r>
              <a:rPr lang="en-IE" sz="2400" dirty="0" smtClean="0">
                <a:latin typeface="Calibri" charset="0"/>
              </a:rPr>
              <a:t>Native application / web player / </a:t>
            </a:r>
            <a:r>
              <a:rPr lang="en-IE" sz="2400" dirty="0" err="1" smtClean="0">
                <a:latin typeface="Calibri" charset="0"/>
              </a:rPr>
              <a:t>iPhone</a:t>
            </a:r>
            <a:r>
              <a:rPr lang="en-IE" sz="2400" dirty="0" smtClean="0">
                <a:latin typeface="Calibri" charset="0"/>
              </a:rPr>
              <a:t> / Android / </a:t>
            </a:r>
            <a:r>
              <a:rPr lang="en-IE" sz="2400" dirty="0" err="1" smtClean="0">
                <a:latin typeface="Calibri" charset="0"/>
              </a:rPr>
              <a:t>Wii</a:t>
            </a:r>
            <a:endParaRPr lang="en-US" dirty="0"/>
          </a:p>
        </p:txBody>
      </p:sp>
      <p:pic>
        <p:nvPicPr>
          <p:cNvPr id="1026" name="Picture 2" descr="D:\uni\unity_3d_presentation\jumping-man.png"/>
          <p:cNvPicPr>
            <a:picLocks noChangeAspect="1" noChangeArrowheads="1"/>
          </p:cNvPicPr>
          <p:nvPr/>
        </p:nvPicPr>
        <p:blipFill>
          <a:blip r:embed="rId3"/>
          <a:srcRect/>
          <a:stretch>
            <a:fillRect/>
          </a:stretch>
        </p:blipFill>
        <p:spPr bwMode="auto">
          <a:xfrm>
            <a:off x="4953000" y="3657600"/>
            <a:ext cx="1828800" cy="1869641"/>
          </a:xfrm>
          <a:prstGeom prst="rect">
            <a:avLst/>
          </a:prstGeom>
          <a:noFill/>
        </p:spPr>
      </p:pic>
      <p:sp>
        <p:nvSpPr>
          <p:cNvPr id="10" name="Rectangle 9"/>
          <p:cNvSpPr/>
          <p:nvPr/>
        </p:nvSpPr>
        <p:spPr>
          <a:xfrm>
            <a:off x="0" y="6629400"/>
            <a:ext cx="896399" cy="261610"/>
          </a:xfrm>
          <a:prstGeom prst="rect">
            <a:avLst/>
          </a:prstGeom>
        </p:spPr>
        <p:txBody>
          <a:bodyPr wrap="none">
            <a:spAutoFit/>
          </a:bodyPr>
          <a:lstStyle/>
          <a:p>
            <a:r>
              <a:rPr lang="en-US" sz="1100" dirty="0" smtClean="0"/>
              <a:t>Introduction</a:t>
            </a:r>
            <a:endParaRPr lang="en-US" sz="1100"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nodeType="clickEffect">
                                  <p:stCondLst>
                                    <p:cond delay="0"/>
                                  </p:stCondLst>
                                  <p:iterate type="lt">
                                    <p:tmPct val="4000"/>
                                  </p:iterate>
                                  <p:childTnLst>
                                    <p:set>
                                      <p:cBhvr override="childStyle">
                                        <p:cTn id="10" dur="500" fill="hold"/>
                                        <p:tgtEl>
                                          <p:spTgt spid="12">
                                            <p:txEl>
                                              <p:pRg st="0" end="0"/>
                                            </p:txEl>
                                          </p:spTgt>
                                        </p:tgtEl>
                                        <p:attrNameLst>
                                          <p:attrName>style.textDecorationUnderline</p:attrName>
                                        </p:attrNameLst>
                                      </p:cBhvr>
                                      <p:to>
                                        <p:strVal val="true"/>
                                      </p:to>
                                    </p:set>
                                  </p:childTnLst>
                                </p:cTn>
                              </p:par>
                              <p:par>
                                <p:cTn id="11" presetID="18" presetClass="emph" presetSubtype="0" fill="hold" nodeType="withEffect">
                                  <p:stCondLst>
                                    <p:cond delay="0"/>
                                  </p:stCondLst>
                                  <p:iterate type="lt">
                                    <p:tmPct val="4000"/>
                                  </p:iterate>
                                  <p:childTnLst>
                                    <p:set>
                                      <p:cBhvr override="childStyle">
                                        <p:cTn id="12" dur="500" fill="hold"/>
                                        <p:tgtEl>
                                          <p:spTgt spid="12">
                                            <p:txEl>
                                              <p:pRg st="2" end="2"/>
                                            </p:txEl>
                                          </p:spTgt>
                                        </p:tgtEl>
                                        <p:attrNameLst>
                                          <p:attrName>style.textDecorationUnderline</p:attrName>
                                        </p:attrNameLst>
                                      </p:cBhvr>
                                      <p:to>
                                        <p:strVal val="true"/>
                                      </p:to>
                                    </p:set>
                                  </p:childTnLst>
                                </p:cTn>
                              </p:par>
                              <p:par>
                                <p:cTn id="13" presetID="18" presetClass="emph" presetSubtype="0" fill="hold" nodeType="withEffect">
                                  <p:stCondLst>
                                    <p:cond delay="0"/>
                                  </p:stCondLst>
                                  <p:iterate type="lt">
                                    <p:tmPct val="4000"/>
                                  </p:iterate>
                                  <p:childTnLst>
                                    <p:set>
                                      <p:cBhvr override="childStyle">
                                        <p:cTn id="14" dur="500" fill="hold"/>
                                        <p:tgtEl>
                                          <p:spTgt spid="12">
                                            <p:txEl>
                                              <p:pRg st="3" end="3"/>
                                            </p:txEl>
                                          </p:spTgt>
                                        </p:tgtEl>
                                        <p:attrNameLst>
                                          <p:attrName>style.textDecorationUnderline</p:attrName>
                                        </p:attrNameLst>
                                      </p:cBhvr>
                                      <p:to>
                                        <p:strVal val="true"/>
                                      </p:to>
                                    </p:set>
                                  </p:childTnLst>
                                </p:cTn>
                              </p:par>
                              <p:par>
                                <p:cTn id="15" presetID="18" presetClass="emph" presetSubtype="0" fill="hold" nodeType="withEffect">
                                  <p:stCondLst>
                                    <p:cond delay="0"/>
                                  </p:stCondLst>
                                  <p:iterate type="lt">
                                    <p:tmPct val="4000"/>
                                  </p:iterate>
                                  <p:childTnLst>
                                    <p:set>
                                      <p:cBhvr override="childStyle">
                                        <p:cTn id="16" dur="500" fill="hold"/>
                                        <p:tgtEl>
                                          <p:spTgt spid="12">
                                            <p:txEl>
                                              <p:pRg st="5" end="5"/>
                                            </p:txEl>
                                          </p:spTgt>
                                        </p:tgtEl>
                                        <p:attrNameLst>
                                          <p:attrName>style.textDecorationUnderline</p:attrName>
                                        </p:attrNameLst>
                                      </p:cBhvr>
                                      <p:to>
                                        <p:strVal val="true"/>
                                      </p:to>
                                    </p:set>
                                  </p:childTnLst>
                                </p:cTn>
                              </p:par>
                              <p:par>
                                <p:cTn id="17" presetID="18" presetClass="emph" presetSubtype="0" fill="hold" nodeType="withEffect">
                                  <p:stCondLst>
                                    <p:cond delay="0"/>
                                  </p:stCondLst>
                                  <p:iterate type="lt">
                                    <p:tmPct val="4000"/>
                                  </p:iterate>
                                  <p:childTnLst>
                                    <p:set>
                                      <p:cBhvr override="childStyle">
                                        <p:cTn id="18" dur="500" fill="hold"/>
                                        <p:tgtEl>
                                          <p:spTgt spid="12">
                                            <p:txEl>
                                              <p:pRg st="6" end="6"/>
                                            </p:txEl>
                                          </p:spTgt>
                                        </p:tgtEl>
                                        <p:attrNameLst>
                                          <p:attrName>style.textDecorationUnderline</p:attrName>
                                        </p:attrNameLst>
                                      </p:cBhvr>
                                      <p:to>
                                        <p:strVal val="true"/>
                                      </p:to>
                                    </p:set>
                                  </p:childTnLst>
                                </p:cTn>
                              </p:par>
                              <p:par>
                                <p:cTn id="19" presetID="18" presetClass="emph" presetSubtype="0" fill="hold" nodeType="withEffect">
                                  <p:stCondLst>
                                    <p:cond delay="0"/>
                                  </p:stCondLst>
                                  <p:iterate type="lt">
                                    <p:tmPct val="4000"/>
                                  </p:iterate>
                                  <p:childTnLst>
                                    <p:set>
                                      <p:cBhvr override="childStyle">
                                        <p:cTn id="20" dur="500" fill="hold"/>
                                        <p:tgtEl>
                                          <p:spTgt spid="12">
                                            <p:txEl>
                                              <p:pRg st="7" end="7"/>
                                            </p:txEl>
                                          </p:spTgt>
                                        </p:tgtEl>
                                        <p:attrNameLst>
                                          <p:attrName>style.textDecorationUnderline</p:attrName>
                                        </p:attrNameLst>
                                      </p:cBhvr>
                                      <p:to>
                                        <p:strVal val="true"/>
                                      </p:to>
                                    </p:set>
                                  </p:childTnLst>
                                </p:cTn>
                              </p:par>
                              <p:par>
                                <p:cTn id="21" presetID="18" presetClass="emph" presetSubtype="0" fill="hold" nodeType="withEffect">
                                  <p:stCondLst>
                                    <p:cond delay="0"/>
                                  </p:stCondLst>
                                  <p:iterate type="lt">
                                    <p:tmPct val="4000"/>
                                  </p:iterate>
                                  <p:childTnLst>
                                    <p:set>
                                      <p:cBhvr override="childStyle">
                                        <p:cTn id="22" dur="500" fill="hold"/>
                                        <p:tgtEl>
                                          <p:spTgt spid="12">
                                            <p:txEl>
                                              <p:pRg st="9" end="9"/>
                                            </p:txEl>
                                          </p:spTgt>
                                        </p:tgtEl>
                                        <p:attrNameLst>
                                          <p:attrName>style.textDecorationUnderline</p:attrName>
                                        </p:attrNameLst>
                                      </p:cBhvr>
                                      <p:to>
                                        <p:strVal val="true"/>
                                      </p:to>
                                    </p:set>
                                  </p:childTnLst>
                                </p:cTn>
                              </p:par>
                              <p:par>
                                <p:cTn id="23" presetID="18" presetClass="emph" presetSubtype="0" fill="hold" nodeType="withEffect">
                                  <p:stCondLst>
                                    <p:cond delay="0"/>
                                  </p:stCondLst>
                                  <p:iterate type="lt">
                                    <p:tmPct val="4000"/>
                                  </p:iterate>
                                  <p:childTnLst>
                                    <p:set>
                                      <p:cBhvr override="childStyle">
                                        <p:cTn id="24" dur="500" fill="hold"/>
                                        <p:tgtEl>
                                          <p:spTgt spid="12">
                                            <p:txEl>
                                              <p:pRg st="10" end="10"/>
                                            </p:txEl>
                                          </p:spTgt>
                                        </p:tgtEl>
                                        <p:attrNameLst>
                                          <p:attrName>style.textDecorationUnderline</p:attrName>
                                        </p:attrNameLst>
                                      </p:cBhvr>
                                      <p:to>
                                        <p:strVal val="true"/>
                                      </p:to>
                                    </p:set>
                                  </p:childTnLst>
                                </p:cTn>
                              </p:par>
                              <p:par>
                                <p:cTn id="25" presetID="18" presetClass="emph" presetSubtype="0" fill="hold" nodeType="withEffect">
                                  <p:stCondLst>
                                    <p:cond delay="0"/>
                                  </p:stCondLst>
                                  <p:iterate type="lt">
                                    <p:tmPct val="4000"/>
                                  </p:iterate>
                                  <p:childTnLst>
                                    <p:set>
                                      <p:cBhvr override="childStyle">
                                        <p:cTn id="26" dur="500" fill="hold"/>
                                        <p:tgtEl>
                                          <p:spTgt spid="12">
                                            <p:txEl>
                                              <p:pRg st="11" end="11"/>
                                            </p:txEl>
                                          </p:spTgt>
                                        </p:tgtEl>
                                        <p:attrNameLst>
                                          <p:attrName>style.textDecorationUnderline</p:attrName>
                                        </p:attrNameLst>
                                      </p:cBhvr>
                                      <p:to>
                                        <p:strVal val="true"/>
                                      </p:to>
                                    </p:set>
                                  </p:childTnLst>
                                </p:cTn>
                              </p:par>
                              <p:par>
                                <p:cTn id="27" presetID="18" presetClass="emph" presetSubtype="0" fill="hold" nodeType="withEffect">
                                  <p:stCondLst>
                                    <p:cond delay="0"/>
                                  </p:stCondLst>
                                  <p:iterate type="lt">
                                    <p:tmPct val="4000"/>
                                  </p:iterate>
                                  <p:childTnLst>
                                    <p:set>
                                      <p:cBhvr override="childStyle">
                                        <p:cTn id="28" dur="500" fill="hold"/>
                                        <p:tgtEl>
                                          <p:spTgt spid="12">
                                            <p:txEl>
                                              <p:pRg st="12" end="1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295156"/>
            <a:ext cx="6402715"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solidFill>
                  <a:schemeClr val="bg2">
                    <a:lumMod val="25000"/>
                  </a:schemeClr>
                </a:solidFill>
                <a:effectLst>
                  <a:outerShdw blurRad="50800" algn="tl" rotWithShape="0">
                    <a:srgbClr val="000000"/>
                  </a:outerShdw>
                </a:effectLst>
              </a:rPr>
              <a:t>Installing Unity 3D</a:t>
            </a:r>
            <a:endParaRPr lang="en-US" sz="5400" b="1" cap="none" spc="0" dirty="0">
              <a:ln w="17780" cmpd="sng">
                <a:solidFill>
                  <a:srgbClr val="FFFFFF"/>
                </a:solidFill>
                <a:prstDash val="solid"/>
                <a:miter lim="800000"/>
              </a:ln>
              <a:solidFill>
                <a:schemeClr val="bg2">
                  <a:lumMod val="25000"/>
                </a:schemeClr>
              </a:solidFill>
              <a:effectLst>
                <a:outerShdw blurRad="50800" algn="tl" rotWithShape="0">
                  <a:srgbClr val="000000"/>
                </a:outerShdw>
              </a:effectLst>
            </a:endParaRPr>
          </a:p>
        </p:txBody>
      </p:sp>
      <p:pic>
        <p:nvPicPr>
          <p:cNvPr id="2051" name="Picture 3" descr="D:\uni\unity_3d_presentation\block.jpg"/>
          <p:cNvPicPr>
            <a:picLocks noChangeAspect="1" noChangeArrowheads="1"/>
          </p:cNvPicPr>
          <p:nvPr/>
        </p:nvPicPr>
        <p:blipFill>
          <a:blip r:embed="rId2"/>
          <a:srcRect/>
          <a:stretch>
            <a:fillRect/>
          </a:stretch>
        </p:blipFill>
        <p:spPr bwMode="auto">
          <a:xfrm>
            <a:off x="8305800" y="0"/>
            <a:ext cx="838200" cy="792716"/>
          </a:xfrm>
          <a:prstGeom prst="rect">
            <a:avLst/>
          </a:prstGeom>
          <a:noFill/>
        </p:spPr>
      </p:pic>
      <p:sp>
        <p:nvSpPr>
          <p:cNvPr id="8" name="TextBox 7"/>
          <p:cNvSpPr txBox="1"/>
          <p:nvPr/>
        </p:nvSpPr>
        <p:spPr>
          <a:xfrm>
            <a:off x="8308515" y="6596390"/>
            <a:ext cx="835485" cy="261610"/>
          </a:xfrm>
          <a:prstGeom prst="rect">
            <a:avLst/>
          </a:prstGeom>
          <a:noFill/>
        </p:spPr>
        <p:txBody>
          <a:bodyPr wrap="none" rtlCol="0">
            <a:spAutoFit/>
          </a:bodyPr>
          <a:lstStyle/>
          <a:p>
            <a:r>
              <a:rPr lang="en-US" sz="1100" dirty="0"/>
              <a:t>i</a:t>
            </a:r>
            <a:r>
              <a:rPr lang="en-US" sz="1100" dirty="0" smtClean="0"/>
              <a:t>bjects.com</a:t>
            </a:r>
            <a:endParaRPr lang="en-US" sz="1100" dirty="0"/>
          </a:p>
        </p:txBody>
      </p:sp>
      <p:sp>
        <p:nvSpPr>
          <p:cNvPr id="7" name="TextBox 6"/>
          <p:cNvSpPr txBox="1"/>
          <p:nvPr/>
        </p:nvSpPr>
        <p:spPr>
          <a:xfrm>
            <a:off x="314854" y="1218486"/>
            <a:ext cx="8610600" cy="4801314"/>
          </a:xfrm>
          <a:prstGeom prst="rect">
            <a:avLst/>
          </a:prstGeom>
          <a:noFill/>
        </p:spPr>
        <p:txBody>
          <a:bodyPr wrap="square" rtlCol="0">
            <a:spAutoFit/>
          </a:bodyPr>
          <a:lstStyle/>
          <a:p>
            <a:r>
              <a:rPr lang="en-US" b="1" dirty="0" smtClean="0"/>
              <a:t>System Requirements</a:t>
            </a:r>
          </a:p>
          <a:p>
            <a:r>
              <a:rPr lang="en-US" dirty="0" smtClean="0"/>
              <a:t>Windows: XP SP2 or later; </a:t>
            </a:r>
            <a:br>
              <a:rPr lang="en-US" dirty="0" smtClean="0"/>
            </a:br>
            <a:r>
              <a:rPr lang="en-US" dirty="0" smtClean="0"/>
              <a:t>Mac OS X: Intel CPU &amp; "Snow Leopard" 10.6 or later. </a:t>
            </a:r>
          </a:p>
          <a:p>
            <a:r>
              <a:rPr lang="en-US" dirty="0" smtClean="0"/>
              <a:t>Note that Unity was not tested on server versions of Windows and OS X.</a:t>
            </a:r>
          </a:p>
          <a:p>
            <a:r>
              <a:rPr lang="en-US" dirty="0" smtClean="0"/>
              <a:t>Graphics card with DirectX 9 level (</a:t>
            </a:r>
            <a:r>
              <a:rPr lang="en-US" dirty="0" err="1" smtClean="0"/>
              <a:t>shader</a:t>
            </a:r>
            <a:r>
              <a:rPr lang="en-US" dirty="0" smtClean="0"/>
              <a:t> model 2.0) capabilities. Any card made since 2004 should work.</a:t>
            </a:r>
          </a:p>
          <a:p>
            <a:r>
              <a:rPr lang="en-US" dirty="0" smtClean="0"/>
              <a:t>Using Occlusion Culling requires GPU (Graphics Processing Unit) with Occlusion Query support (some Intel GPUs do not support that).</a:t>
            </a:r>
          </a:p>
          <a:p>
            <a:endParaRPr lang="en-US" dirty="0" smtClean="0"/>
          </a:p>
          <a:p>
            <a:r>
              <a:rPr lang="en-US" b="1" dirty="0" smtClean="0"/>
              <a:t>Installation</a:t>
            </a:r>
          </a:p>
          <a:p>
            <a:r>
              <a:rPr lang="en-US" dirty="0" smtClean="0"/>
              <a:t>Installing Unity 3D is simple.</a:t>
            </a:r>
          </a:p>
          <a:p>
            <a:pPr>
              <a:buFont typeface="Arial" pitchFamily="34" charset="0"/>
              <a:buChar char="•"/>
            </a:pPr>
            <a:r>
              <a:rPr lang="en-US" dirty="0" smtClean="0"/>
              <a:t> Download the latest Unity distribution from </a:t>
            </a:r>
            <a:r>
              <a:rPr lang="en-US" dirty="0" smtClean="0">
                <a:hlinkClick r:id="rId3" tooltip="http://unity3d.com/unity/download/"/>
              </a:rPr>
              <a:t>http://unity3d.com/unity/download/</a:t>
            </a:r>
            <a:endParaRPr lang="en-US" dirty="0" smtClean="0"/>
          </a:p>
          <a:p>
            <a:pPr>
              <a:buFont typeface="Arial" pitchFamily="34" charset="0"/>
              <a:buChar char="•"/>
            </a:pPr>
            <a:r>
              <a:rPr lang="en-US" dirty="0" smtClean="0"/>
              <a:t> Run the installer with default settings. </a:t>
            </a:r>
          </a:p>
          <a:p>
            <a:pPr>
              <a:buFont typeface="Arial" pitchFamily="34" charset="0"/>
              <a:buChar char="•"/>
            </a:pPr>
            <a:r>
              <a:rPr lang="en-US" dirty="0" smtClean="0"/>
              <a:t> Run Unity for the first time. It may open the demo project, or it will ask you to create a project. Open the demo or create a new project without changing any settings. </a:t>
            </a:r>
          </a:p>
          <a:p>
            <a:pPr>
              <a:buFont typeface="Arial" pitchFamily="34" charset="0"/>
              <a:buChar char="•"/>
            </a:pPr>
            <a:r>
              <a:rPr lang="en-US" dirty="0" smtClean="0"/>
              <a:t> Follow the instructions to register online, fill out your email address and just use the free/indie license.</a:t>
            </a:r>
          </a:p>
        </p:txBody>
      </p:sp>
      <p:sp>
        <p:nvSpPr>
          <p:cNvPr id="9" name="Rectangle 8"/>
          <p:cNvSpPr/>
          <p:nvPr/>
        </p:nvSpPr>
        <p:spPr>
          <a:xfrm>
            <a:off x="0" y="6629400"/>
            <a:ext cx="697627" cy="261610"/>
          </a:xfrm>
          <a:prstGeom prst="rect">
            <a:avLst/>
          </a:prstGeom>
        </p:spPr>
        <p:txBody>
          <a:bodyPr wrap="none">
            <a:spAutoFit/>
          </a:bodyPr>
          <a:lstStyle/>
          <a:p>
            <a:r>
              <a:rPr lang="en-US" sz="1100" dirty="0" smtClean="0"/>
              <a:t>Installing</a:t>
            </a:r>
            <a:endParaRPr lang="en-US" sz="1100"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5" presetClass="emph" presetSubtype="0" nodeType="clickEffect">
                                  <p:stCondLst>
                                    <p:cond delay="0"/>
                                  </p:stCondLst>
                                  <p:iterate type="lt">
                                    <p:tmAbs val="25"/>
                                  </p:iterate>
                                  <p:childTnLst>
                                    <p:set>
                                      <p:cBhvr override="childStyle">
                                        <p:cTn id="10" dur="indefinite"/>
                                        <p:tgtEl>
                                          <p:spTgt spid="7">
                                            <p:txEl>
                                              <p:pRg st="0" end="0"/>
                                            </p:txEl>
                                          </p:spTgt>
                                        </p:tgtEl>
                                        <p:attrNameLst>
                                          <p:attrName>style.fontWeight</p:attrName>
                                        </p:attrNameLst>
                                      </p:cBhvr>
                                      <p:to>
                                        <p:strVal val="bold"/>
                                      </p:to>
                                    </p:set>
                                  </p:childTnLst>
                                </p:cTn>
                              </p:par>
                              <p:par>
                                <p:cTn id="11" presetID="15" presetClass="emph" presetSubtype="0" nodeType="withEffect">
                                  <p:stCondLst>
                                    <p:cond delay="0"/>
                                  </p:stCondLst>
                                  <p:iterate type="lt">
                                    <p:tmAbs val="25"/>
                                  </p:iterate>
                                  <p:childTnLst>
                                    <p:set>
                                      <p:cBhvr override="childStyle">
                                        <p:cTn id="12" dur="indefinite"/>
                                        <p:tgtEl>
                                          <p:spTgt spid="7">
                                            <p:txEl>
                                              <p:pRg st="1" end="1"/>
                                            </p:txEl>
                                          </p:spTgt>
                                        </p:tgtEl>
                                        <p:attrNameLst>
                                          <p:attrName>style.fontWeight</p:attrName>
                                        </p:attrNameLst>
                                      </p:cBhvr>
                                      <p:to>
                                        <p:strVal val="bold"/>
                                      </p:to>
                                    </p:set>
                                  </p:childTnLst>
                                </p:cTn>
                              </p:par>
                              <p:par>
                                <p:cTn id="13" presetID="15" presetClass="emph" presetSubtype="0" nodeType="withEffect">
                                  <p:stCondLst>
                                    <p:cond delay="0"/>
                                  </p:stCondLst>
                                  <p:iterate type="lt">
                                    <p:tmAbs val="25"/>
                                  </p:iterate>
                                  <p:childTnLst>
                                    <p:set>
                                      <p:cBhvr override="childStyle">
                                        <p:cTn id="14" dur="indefinite"/>
                                        <p:tgtEl>
                                          <p:spTgt spid="7">
                                            <p:txEl>
                                              <p:pRg st="2" end="2"/>
                                            </p:txEl>
                                          </p:spTgt>
                                        </p:tgtEl>
                                        <p:attrNameLst>
                                          <p:attrName>style.fontWeight</p:attrName>
                                        </p:attrNameLst>
                                      </p:cBhvr>
                                      <p:to>
                                        <p:strVal val="bold"/>
                                      </p:to>
                                    </p:set>
                                  </p:childTnLst>
                                </p:cTn>
                              </p:par>
                              <p:par>
                                <p:cTn id="15" presetID="15" presetClass="emph" presetSubtype="0" nodeType="withEffect">
                                  <p:stCondLst>
                                    <p:cond delay="0"/>
                                  </p:stCondLst>
                                  <p:iterate type="lt">
                                    <p:tmAbs val="25"/>
                                  </p:iterate>
                                  <p:childTnLst>
                                    <p:set>
                                      <p:cBhvr override="childStyle">
                                        <p:cTn id="16" dur="indefinite"/>
                                        <p:tgtEl>
                                          <p:spTgt spid="7">
                                            <p:txEl>
                                              <p:pRg st="3" end="3"/>
                                            </p:txEl>
                                          </p:spTgt>
                                        </p:tgtEl>
                                        <p:attrNameLst>
                                          <p:attrName>style.fontWeight</p:attrName>
                                        </p:attrNameLst>
                                      </p:cBhvr>
                                      <p:to>
                                        <p:strVal val="bold"/>
                                      </p:to>
                                    </p:set>
                                  </p:childTnLst>
                                </p:cTn>
                              </p:par>
                              <p:par>
                                <p:cTn id="17" presetID="15" presetClass="emph" presetSubtype="0" nodeType="withEffect">
                                  <p:stCondLst>
                                    <p:cond delay="0"/>
                                  </p:stCondLst>
                                  <p:iterate type="lt">
                                    <p:tmAbs val="25"/>
                                  </p:iterate>
                                  <p:childTnLst>
                                    <p:set>
                                      <p:cBhvr override="childStyle">
                                        <p:cTn id="18" dur="indefinite"/>
                                        <p:tgtEl>
                                          <p:spTgt spid="7">
                                            <p:txEl>
                                              <p:pRg st="4" end="4"/>
                                            </p:txEl>
                                          </p:spTgt>
                                        </p:tgtEl>
                                        <p:attrNameLst>
                                          <p:attrName>style.fontWeight</p:attrName>
                                        </p:attrNameLst>
                                      </p:cBhvr>
                                      <p:to>
                                        <p:strVal val="bold"/>
                                      </p:to>
                                    </p:set>
                                  </p:childTnLst>
                                </p:cTn>
                              </p:par>
                            </p:childTnLst>
                          </p:cTn>
                        </p:par>
                      </p:childTnLst>
                    </p:cTn>
                  </p:par>
                  <p:par>
                    <p:cTn id="19" fill="hold">
                      <p:stCondLst>
                        <p:cond delay="indefinite"/>
                      </p:stCondLst>
                      <p:childTnLst>
                        <p:par>
                          <p:cTn id="20" fill="hold">
                            <p:stCondLst>
                              <p:cond delay="0"/>
                            </p:stCondLst>
                            <p:childTnLst>
                              <p:par>
                                <p:cTn id="21" presetID="15" presetClass="emph" presetSubtype="0" nodeType="clickEffect">
                                  <p:stCondLst>
                                    <p:cond delay="0"/>
                                  </p:stCondLst>
                                  <p:iterate type="lt">
                                    <p:tmAbs val="25"/>
                                  </p:iterate>
                                  <p:childTnLst>
                                    <p:set>
                                      <p:cBhvr override="childStyle">
                                        <p:cTn id="22" dur="indefinite"/>
                                        <p:tgtEl>
                                          <p:spTgt spid="7">
                                            <p:txEl>
                                              <p:pRg st="6" end="6"/>
                                            </p:txEl>
                                          </p:spTgt>
                                        </p:tgtEl>
                                        <p:attrNameLst>
                                          <p:attrName>style.fontWeight</p:attrName>
                                        </p:attrNameLst>
                                      </p:cBhvr>
                                      <p:to>
                                        <p:strVal val="bold"/>
                                      </p:to>
                                    </p:set>
                                  </p:childTnLst>
                                </p:cTn>
                              </p:par>
                              <p:par>
                                <p:cTn id="23" presetID="15" presetClass="emph" presetSubtype="0" nodeType="withEffect">
                                  <p:stCondLst>
                                    <p:cond delay="0"/>
                                  </p:stCondLst>
                                  <p:iterate type="lt">
                                    <p:tmAbs val="25"/>
                                  </p:iterate>
                                  <p:childTnLst>
                                    <p:set>
                                      <p:cBhvr override="childStyle">
                                        <p:cTn id="24" dur="indefinite"/>
                                        <p:tgtEl>
                                          <p:spTgt spid="7">
                                            <p:txEl>
                                              <p:pRg st="7" end="7"/>
                                            </p:txEl>
                                          </p:spTgt>
                                        </p:tgtEl>
                                        <p:attrNameLst>
                                          <p:attrName>style.fontWeight</p:attrName>
                                        </p:attrNameLst>
                                      </p:cBhvr>
                                      <p:to>
                                        <p:strVal val="bold"/>
                                      </p:to>
                                    </p:set>
                                  </p:childTnLst>
                                </p:cTn>
                              </p:par>
                              <p:par>
                                <p:cTn id="25" presetID="15" presetClass="emph" presetSubtype="0" nodeType="withEffect">
                                  <p:stCondLst>
                                    <p:cond delay="0"/>
                                  </p:stCondLst>
                                  <p:iterate type="lt">
                                    <p:tmAbs val="25"/>
                                  </p:iterate>
                                  <p:childTnLst>
                                    <p:set>
                                      <p:cBhvr override="childStyle">
                                        <p:cTn id="26" dur="indefinite"/>
                                        <p:tgtEl>
                                          <p:spTgt spid="7">
                                            <p:txEl>
                                              <p:pRg st="8" end="8"/>
                                            </p:txEl>
                                          </p:spTgt>
                                        </p:tgtEl>
                                        <p:attrNameLst>
                                          <p:attrName>style.fontWeight</p:attrName>
                                        </p:attrNameLst>
                                      </p:cBhvr>
                                      <p:to>
                                        <p:strVal val="bold"/>
                                      </p:to>
                                    </p:set>
                                  </p:childTnLst>
                                </p:cTn>
                              </p:par>
                              <p:par>
                                <p:cTn id="27" presetID="15" presetClass="emph" presetSubtype="0" nodeType="withEffect">
                                  <p:stCondLst>
                                    <p:cond delay="0"/>
                                  </p:stCondLst>
                                  <p:iterate type="lt">
                                    <p:tmAbs val="25"/>
                                  </p:iterate>
                                  <p:childTnLst>
                                    <p:set>
                                      <p:cBhvr override="childStyle">
                                        <p:cTn id="28" dur="indefinite"/>
                                        <p:tgtEl>
                                          <p:spTgt spid="7">
                                            <p:txEl>
                                              <p:pRg st="9" end="9"/>
                                            </p:txEl>
                                          </p:spTgt>
                                        </p:tgtEl>
                                        <p:attrNameLst>
                                          <p:attrName>style.fontWeight</p:attrName>
                                        </p:attrNameLst>
                                      </p:cBhvr>
                                      <p:to>
                                        <p:strVal val="bold"/>
                                      </p:to>
                                    </p:set>
                                  </p:childTnLst>
                                </p:cTn>
                              </p:par>
                              <p:par>
                                <p:cTn id="29" presetID="15" presetClass="emph" presetSubtype="0" nodeType="withEffect">
                                  <p:stCondLst>
                                    <p:cond delay="0"/>
                                  </p:stCondLst>
                                  <p:iterate type="lt">
                                    <p:tmAbs val="25"/>
                                  </p:iterate>
                                  <p:childTnLst>
                                    <p:set>
                                      <p:cBhvr override="childStyle">
                                        <p:cTn id="30" dur="indefinite"/>
                                        <p:tgtEl>
                                          <p:spTgt spid="7">
                                            <p:txEl>
                                              <p:pRg st="10" end="10"/>
                                            </p:txEl>
                                          </p:spTgt>
                                        </p:tgtEl>
                                        <p:attrNameLst>
                                          <p:attrName>style.fontWeight</p:attrName>
                                        </p:attrNameLst>
                                      </p:cBhvr>
                                      <p:to>
                                        <p:strVal val="bold"/>
                                      </p:to>
                                    </p:set>
                                  </p:childTnLst>
                                </p:cTn>
                              </p:par>
                              <p:par>
                                <p:cTn id="31" presetID="15" presetClass="emph" presetSubtype="0" nodeType="withEffect">
                                  <p:stCondLst>
                                    <p:cond delay="0"/>
                                  </p:stCondLst>
                                  <p:iterate type="lt">
                                    <p:tmAbs val="25"/>
                                  </p:iterate>
                                  <p:childTnLst>
                                    <p:set>
                                      <p:cBhvr override="childStyle">
                                        <p:cTn id="32" dur="indefinite"/>
                                        <p:tgtEl>
                                          <p:spTgt spid="7">
                                            <p:txEl>
                                              <p:pRg st="11" end="1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500" y="-76200"/>
            <a:ext cx="4179350" cy="923330"/>
          </a:xfrm>
          <a:prstGeom prst="rect">
            <a:avLst/>
          </a:prstGeom>
          <a:noFill/>
        </p:spPr>
        <p:txBody>
          <a:bodyPr wrap="none" lIns="91440" tIns="45720" rIns="91440" bIns="45720">
            <a:spAutoFit/>
          </a:bodyPr>
          <a:lstStyle/>
          <a:p>
            <a:pPr algn="ctr"/>
            <a:r>
              <a:rPr lang="en-US" sz="5400" b="1" dirty="0" smtClean="0">
                <a:ln w="17780" cmpd="sng">
                  <a:solidFill>
                    <a:srgbClr val="FFFFFF"/>
                  </a:solidFill>
                  <a:prstDash val="solid"/>
                  <a:miter lim="800000"/>
                </a:ln>
                <a:solidFill>
                  <a:schemeClr val="bg2">
                    <a:lumMod val="25000"/>
                  </a:schemeClr>
                </a:solidFill>
                <a:effectLst>
                  <a:outerShdw blurRad="50800" algn="tl" rotWithShape="0">
                    <a:srgbClr val="000000"/>
                  </a:outerShdw>
                </a:effectLst>
              </a:rPr>
              <a:t>Unity Basics</a:t>
            </a:r>
            <a:endParaRPr lang="en-US" sz="5400" b="1" cap="none" spc="0" dirty="0">
              <a:ln w="17780" cmpd="sng">
                <a:solidFill>
                  <a:srgbClr val="FFFFFF"/>
                </a:solidFill>
                <a:prstDash val="solid"/>
                <a:miter lim="800000"/>
              </a:ln>
              <a:solidFill>
                <a:schemeClr val="bg2">
                  <a:lumMod val="25000"/>
                </a:schemeClr>
              </a:solidFill>
              <a:effectLst>
                <a:outerShdw blurRad="50800" algn="tl" rotWithShape="0">
                  <a:srgbClr val="000000"/>
                </a:outerShdw>
              </a:effectLst>
            </a:endParaRPr>
          </a:p>
        </p:txBody>
      </p:sp>
      <p:pic>
        <p:nvPicPr>
          <p:cNvPr id="2051" name="Picture 3" descr="D:\uni\unity_3d_presentation\block.jpg"/>
          <p:cNvPicPr>
            <a:picLocks noChangeAspect="1" noChangeArrowheads="1"/>
          </p:cNvPicPr>
          <p:nvPr/>
        </p:nvPicPr>
        <p:blipFill>
          <a:blip r:embed="rId2"/>
          <a:srcRect/>
          <a:stretch>
            <a:fillRect/>
          </a:stretch>
        </p:blipFill>
        <p:spPr bwMode="auto">
          <a:xfrm>
            <a:off x="8305800" y="0"/>
            <a:ext cx="838200" cy="792716"/>
          </a:xfrm>
          <a:prstGeom prst="rect">
            <a:avLst/>
          </a:prstGeom>
          <a:noFill/>
        </p:spPr>
      </p:pic>
      <p:sp>
        <p:nvSpPr>
          <p:cNvPr id="8" name="TextBox 7"/>
          <p:cNvSpPr txBox="1"/>
          <p:nvPr/>
        </p:nvSpPr>
        <p:spPr>
          <a:xfrm>
            <a:off x="8308515" y="6596390"/>
            <a:ext cx="835485" cy="261610"/>
          </a:xfrm>
          <a:prstGeom prst="rect">
            <a:avLst/>
          </a:prstGeom>
          <a:noFill/>
        </p:spPr>
        <p:txBody>
          <a:bodyPr wrap="none" rtlCol="0">
            <a:spAutoFit/>
          </a:bodyPr>
          <a:lstStyle/>
          <a:p>
            <a:r>
              <a:rPr lang="en-US" sz="1100" dirty="0"/>
              <a:t>i</a:t>
            </a:r>
            <a:r>
              <a:rPr lang="en-US" sz="1100" dirty="0" smtClean="0"/>
              <a:t>bjects.com</a:t>
            </a:r>
            <a:endParaRPr lang="en-US" sz="1100" dirty="0"/>
          </a:p>
        </p:txBody>
      </p:sp>
      <p:sp>
        <p:nvSpPr>
          <p:cNvPr id="9" name="Rectangle 8"/>
          <p:cNvSpPr/>
          <p:nvPr/>
        </p:nvSpPr>
        <p:spPr>
          <a:xfrm>
            <a:off x="0" y="6629400"/>
            <a:ext cx="867545" cy="261610"/>
          </a:xfrm>
          <a:prstGeom prst="rect">
            <a:avLst/>
          </a:prstGeom>
        </p:spPr>
        <p:txBody>
          <a:bodyPr wrap="none">
            <a:spAutoFit/>
          </a:bodyPr>
          <a:lstStyle/>
          <a:p>
            <a:r>
              <a:rPr lang="en-US" sz="1100" dirty="0" smtClean="0"/>
              <a:t>Unity Basics</a:t>
            </a:r>
            <a:endParaRPr lang="en-US" sz="1100" dirty="0"/>
          </a:p>
        </p:txBody>
      </p:sp>
      <p:sp>
        <p:nvSpPr>
          <p:cNvPr id="10" name="Rectangle 9"/>
          <p:cNvSpPr/>
          <p:nvPr/>
        </p:nvSpPr>
        <p:spPr>
          <a:xfrm>
            <a:off x="3810000" y="530423"/>
            <a:ext cx="4572000" cy="307777"/>
          </a:xfrm>
          <a:prstGeom prst="rect">
            <a:avLst/>
          </a:prstGeom>
        </p:spPr>
        <p:txBody>
          <a:bodyPr wrap="square">
            <a:spAutoFit/>
          </a:bodyPr>
          <a:lstStyle/>
          <a:p>
            <a:r>
              <a:rPr lang="en-US" sz="1400" dirty="0" smtClean="0"/>
              <a:t>Screen Shot of Unity Main Interface with a Project Opened</a:t>
            </a:r>
            <a:endParaRPr lang="en-US" sz="1400" dirty="0"/>
          </a:p>
        </p:txBody>
      </p:sp>
      <p:pic>
        <p:nvPicPr>
          <p:cNvPr id="2" name="Picture 3" descr="D:\uni\unity_3d_presentation\interface.PNG"/>
          <p:cNvPicPr>
            <a:picLocks noChangeAspect="1" noChangeArrowheads="1"/>
          </p:cNvPicPr>
          <p:nvPr/>
        </p:nvPicPr>
        <p:blipFill>
          <a:blip r:embed="rId3"/>
          <a:srcRect/>
          <a:stretch>
            <a:fillRect/>
          </a:stretch>
        </p:blipFill>
        <p:spPr bwMode="auto">
          <a:xfrm>
            <a:off x="457200" y="761999"/>
            <a:ext cx="8205403" cy="569918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nodeType="clickEffect">
                                  <p:stCondLst>
                                    <p:cond delay="0"/>
                                  </p:stCondLst>
                                  <p:childTnLst>
                                    <p:animScale>
                                      <p:cBhvr>
                                        <p:cTn id="13" dur="2000" fill="hold"/>
                                        <p:tgtEl>
                                          <p:spTgt spid="10">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uni\unity_3d_presentation\plant_textures.jpg"/>
          <p:cNvPicPr>
            <a:picLocks noChangeAspect="1" noChangeArrowheads="1"/>
          </p:cNvPicPr>
          <p:nvPr/>
        </p:nvPicPr>
        <p:blipFill>
          <a:blip r:embed="rId2"/>
          <a:srcRect/>
          <a:stretch>
            <a:fillRect/>
          </a:stretch>
        </p:blipFill>
        <p:spPr bwMode="auto">
          <a:xfrm>
            <a:off x="5791200" y="2971800"/>
            <a:ext cx="3264268" cy="1982788"/>
          </a:xfrm>
          <a:prstGeom prst="rect">
            <a:avLst/>
          </a:prstGeom>
          <a:noFill/>
        </p:spPr>
      </p:pic>
      <p:sp>
        <p:nvSpPr>
          <p:cNvPr id="11" name="TextBox 10"/>
          <p:cNvSpPr txBox="1"/>
          <p:nvPr/>
        </p:nvSpPr>
        <p:spPr>
          <a:xfrm>
            <a:off x="381000" y="914400"/>
            <a:ext cx="8534400" cy="4801314"/>
          </a:xfrm>
          <a:prstGeom prst="rect">
            <a:avLst/>
          </a:prstGeom>
          <a:noFill/>
        </p:spPr>
        <p:txBody>
          <a:bodyPr wrap="square" rtlCol="0">
            <a:spAutoFit/>
          </a:bodyPr>
          <a:lstStyle/>
          <a:p>
            <a:pPr>
              <a:lnSpc>
                <a:spcPct val="90000"/>
              </a:lnSpc>
            </a:pPr>
            <a:r>
              <a:rPr lang="en-IE" sz="2000" b="1" dirty="0" smtClean="0">
                <a:latin typeface="Calibri" charset="0"/>
              </a:rPr>
              <a:t>1 – Scene	          </a:t>
            </a:r>
          </a:p>
          <a:p>
            <a:pPr>
              <a:lnSpc>
                <a:spcPct val="90000"/>
              </a:lnSpc>
            </a:pPr>
            <a:r>
              <a:rPr lang="en-IE" sz="2000" b="1" dirty="0" smtClean="0">
                <a:latin typeface="Calibri" charset="0"/>
              </a:rPr>
              <a:t>Scene is same as Hierarchy(2) = same, just diff. views</a:t>
            </a:r>
          </a:p>
          <a:p>
            <a:pPr lvl="1">
              <a:lnSpc>
                <a:spcPct val="90000"/>
              </a:lnSpc>
            </a:pPr>
            <a:r>
              <a:rPr lang="en-US" sz="2000" b="1" dirty="0" smtClean="0">
                <a:latin typeface="Calibri" charset="0"/>
              </a:rPr>
              <a:t>E</a:t>
            </a:r>
            <a:r>
              <a:rPr lang="en-IE" sz="2000" b="1" dirty="0" err="1" smtClean="0">
                <a:latin typeface="Calibri" charset="0"/>
              </a:rPr>
              <a:t>ditable</a:t>
            </a:r>
            <a:r>
              <a:rPr lang="en-IE" sz="2000" b="1" dirty="0" smtClean="0">
                <a:latin typeface="Calibri" charset="0"/>
              </a:rPr>
              <a:t> (design-time) 3D game objects in the current scene</a:t>
            </a:r>
          </a:p>
          <a:p>
            <a:pPr lvl="1">
              <a:lnSpc>
                <a:spcPct val="90000"/>
              </a:lnSpc>
            </a:pPr>
            <a:endParaRPr lang="en-IE" sz="2000" b="1" dirty="0" smtClean="0">
              <a:latin typeface="Calibri" charset="0"/>
            </a:endParaRPr>
          </a:p>
          <a:p>
            <a:pPr>
              <a:lnSpc>
                <a:spcPct val="90000"/>
              </a:lnSpc>
            </a:pPr>
            <a:r>
              <a:rPr lang="en-IE" sz="2000" b="1" dirty="0" smtClean="0">
                <a:latin typeface="Calibri" charset="0"/>
              </a:rPr>
              <a:t>2 – Hierarchy</a:t>
            </a:r>
          </a:p>
          <a:p>
            <a:pPr lvl="1">
              <a:lnSpc>
                <a:spcPct val="90000"/>
              </a:lnSpc>
            </a:pPr>
            <a:r>
              <a:rPr lang="en-IE" sz="2000" b="1" dirty="0" smtClean="0">
                <a:latin typeface="Calibri" charset="0"/>
              </a:rPr>
              <a:t>Text list of game objects and sub-objects in the current scene</a:t>
            </a:r>
          </a:p>
          <a:p>
            <a:pPr>
              <a:lnSpc>
                <a:spcPct val="90000"/>
              </a:lnSpc>
            </a:pPr>
            <a:endParaRPr lang="en-IE" sz="2000" b="1" dirty="0" smtClean="0">
              <a:latin typeface="Calibri" charset="0"/>
            </a:endParaRPr>
          </a:p>
          <a:p>
            <a:pPr>
              <a:lnSpc>
                <a:spcPct val="90000"/>
              </a:lnSpc>
            </a:pPr>
            <a:r>
              <a:rPr lang="en-IE" sz="2000" b="1" dirty="0" smtClean="0">
                <a:latin typeface="Calibri" charset="0"/>
              </a:rPr>
              <a:t>3 – Inspector</a:t>
            </a:r>
          </a:p>
          <a:p>
            <a:pPr lvl="1">
              <a:lnSpc>
                <a:spcPct val="90000"/>
              </a:lnSpc>
            </a:pPr>
            <a:r>
              <a:rPr lang="en-IE" sz="2000" b="1" dirty="0" smtClean="0">
                <a:latin typeface="Calibri" charset="0"/>
              </a:rPr>
              <a:t>Properties for currently selected </a:t>
            </a:r>
          </a:p>
          <a:p>
            <a:pPr lvl="1">
              <a:lnSpc>
                <a:spcPct val="90000"/>
              </a:lnSpc>
            </a:pPr>
            <a:endParaRPr lang="en-IE" sz="2000" b="1" dirty="0" smtClean="0">
              <a:latin typeface="Calibri" charset="0"/>
            </a:endParaRPr>
          </a:p>
          <a:p>
            <a:pPr>
              <a:lnSpc>
                <a:spcPct val="90000"/>
              </a:lnSpc>
            </a:pPr>
            <a:r>
              <a:rPr lang="en-IE" sz="2000" b="1" dirty="0" smtClean="0">
                <a:latin typeface="Calibri" charset="0"/>
              </a:rPr>
              <a:t>4 – Game</a:t>
            </a:r>
          </a:p>
          <a:p>
            <a:pPr lvl="1">
              <a:lnSpc>
                <a:spcPct val="90000"/>
              </a:lnSpc>
            </a:pPr>
            <a:r>
              <a:rPr lang="en-IE" sz="2000" b="1" dirty="0" smtClean="0">
                <a:latin typeface="Calibri" charset="0"/>
              </a:rPr>
              <a:t>Preview how game will look when executing</a:t>
            </a:r>
          </a:p>
          <a:p>
            <a:pPr lvl="1">
              <a:lnSpc>
                <a:spcPct val="90000"/>
              </a:lnSpc>
            </a:pPr>
            <a:endParaRPr lang="en-IE" sz="2000" b="1" dirty="0" smtClean="0">
              <a:latin typeface="Calibri" charset="0"/>
            </a:endParaRPr>
          </a:p>
          <a:p>
            <a:pPr>
              <a:lnSpc>
                <a:spcPct val="90000"/>
              </a:lnSpc>
            </a:pPr>
            <a:r>
              <a:rPr lang="en-IE" sz="2000" b="1" dirty="0" smtClean="0">
                <a:latin typeface="Calibri" charset="0"/>
              </a:rPr>
              <a:t>5 – Project</a:t>
            </a:r>
          </a:p>
          <a:p>
            <a:pPr lvl="1">
              <a:lnSpc>
                <a:spcPct val="90000"/>
              </a:lnSpc>
            </a:pPr>
            <a:r>
              <a:rPr lang="en-IE" sz="2000" b="1" dirty="0" smtClean="0">
                <a:latin typeface="Calibri" charset="0"/>
              </a:rPr>
              <a:t>Contents of Project ‘assets’ folder (i.e. files in that folder)</a:t>
            </a:r>
            <a:br>
              <a:rPr lang="en-IE" sz="2000" b="1" dirty="0" smtClean="0">
                <a:latin typeface="Calibri" charset="0"/>
              </a:rPr>
            </a:br>
            <a:r>
              <a:rPr lang="en-IE" sz="2000" b="1" dirty="0" smtClean="0">
                <a:latin typeface="Calibri" charset="0"/>
              </a:rPr>
              <a:t>– library of scripts, digital media files, and scenes</a:t>
            </a:r>
          </a:p>
          <a:p>
            <a:endParaRPr lang="en-US" b="1" dirty="0"/>
          </a:p>
        </p:txBody>
      </p:sp>
      <p:sp>
        <p:nvSpPr>
          <p:cNvPr id="5" name="Rectangle 4"/>
          <p:cNvSpPr/>
          <p:nvPr/>
        </p:nvSpPr>
        <p:spPr>
          <a:xfrm>
            <a:off x="-114500" y="-76200"/>
            <a:ext cx="4179350" cy="923330"/>
          </a:xfrm>
          <a:prstGeom prst="rect">
            <a:avLst/>
          </a:prstGeom>
          <a:noFill/>
        </p:spPr>
        <p:txBody>
          <a:bodyPr wrap="none" lIns="91440" tIns="45720" rIns="91440" bIns="45720">
            <a:spAutoFit/>
          </a:bodyPr>
          <a:lstStyle/>
          <a:p>
            <a:pPr algn="ctr"/>
            <a:r>
              <a:rPr lang="en-US" sz="5400" b="1" dirty="0" smtClean="0">
                <a:ln w="17780" cmpd="sng">
                  <a:solidFill>
                    <a:srgbClr val="FFFFFF"/>
                  </a:solidFill>
                  <a:prstDash val="solid"/>
                  <a:miter lim="800000"/>
                </a:ln>
                <a:solidFill>
                  <a:schemeClr val="bg2">
                    <a:lumMod val="25000"/>
                  </a:schemeClr>
                </a:solidFill>
                <a:effectLst>
                  <a:outerShdw blurRad="50800" algn="tl" rotWithShape="0">
                    <a:srgbClr val="000000"/>
                  </a:outerShdw>
                </a:effectLst>
              </a:rPr>
              <a:t>Unity Basics</a:t>
            </a:r>
            <a:endParaRPr lang="en-US" sz="5400" b="1" cap="none" spc="0" dirty="0">
              <a:ln w="17780" cmpd="sng">
                <a:solidFill>
                  <a:srgbClr val="FFFFFF"/>
                </a:solidFill>
                <a:prstDash val="solid"/>
                <a:miter lim="800000"/>
              </a:ln>
              <a:solidFill>
                <a:schemeClr val="bg2">
                  <a:lumMod val="25000"/>
                </a:schemeClr>
              </a:solidFill>
              <a:effectLst>
                <a:outerShdw blurRad="50800" algn="tl" rotWithShape="0">
                  <a:srgbClr val="000000"/>
                </a:outerShdw>
              </a:effectLst>
            </a:endParaRPr>
          </a:p>
        </p:txBody>
      </p:sp>
      <p:pic>
        <p:nvPicPr>
          <p:cNvPr id="2051" name="Picture 3" descr="D:\uni\unity_3d_presentation\block.jpg"/>
          <p:cNvPicPr>
            <a:picLocks noChangeAspect="1" noChangeArrowheads="1"/>
          </p:cNvPicPr>
          <p:nvPr/>
        </p:nvPicPr>
        <p:blipFill>
          <a:blip r:embed="rId3"/>
          <a:srcRect/>
          <a:stretch>
            <a:fillRect/>
          </a:stretch>
        </p:blipFill>
        <p:spPr bwMode="auto">
          <a:xfrm>
            <a:off x="8305800" y="0"/>
            <a:ext cx="838200" cy="792716"/>
          </a:xfrm>
          <a:prstGeom prst="rect">
            <a:avLst/>
          </a:prstGeom>
          <a:noFill/>
        </p:spPr>
      </p:pic>
      <p:sp>
        <p:nvSpPr>
          <p:cNvPr id="8" name="TextBox 7"/>
          <p:cNvSpPr txBox="1"/>
          <p:nvPr/>
        </p:nvSpPr>
        <p:spPr>
          <a:xfrm>
            <a:off x="8308515" y="6596390"/>
            <a:ext cx="835485" cy="261610"/>
          </a:xfrm>
          <a:prstGeom prst="rect">
            <a:avLst/>
          </a:prstGeom>
          <a:noFill/>
        </p:spPr>
        <p:txBody>
          <a:bodyPr wrap="none" rtlCol="0">
            <a:spAutoFit/>
          </a:bodyPr>
          <a:lstStyle/>
          <a:p>
            <a:r>
              <a:rPr lang="en-US" sz="1100" dirty="0"/>
              <a:t>i</a:t>
            </a:r>
            <a:r>
              <a:rPr lang="en-US" sz="1100" dirty="0" smtClean="0"/>
              <a:t>bjects.com</a:t>
            </a:r>
            <a:endParaRPr lang="en-US" sz="1100" dirty="0"/>
          </a:p>
        </p:txBody>
      </p:sp>
      <p:sp>
        <p:nvSpPr>
          <p:cNvPr id="9" name="Rectangle 8"/>
          <p:cNvSpPr/>
          <p:nvPr/>
        </p:nvSpPr>
        <p:spPr>
          <a:xfrm>
            <a:off x="0" y="6629400"/>
            <a:ext cx="867545" cy="261610"/>
          </a:xfrm>
          <a:prstGeom prst="rect">
            <a:avLst/>
          </a:prstGeom>
        </p:spPr>
        <p:txBody>
          <a:bodyPr wrap="none">
            <a:spAutoFit/>
          </a:bodyPr>
          <a:lstStyle/>
          <a:p>
            <a:r>
              <a:rPr lang="en-US" sz="1100" dirty="0" smtClean="0"/>
              <a:t>Unity Basics</a:t>
            </a:r>
            <a:endParaRPr lang="en-US" sz="1100"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8" presetClass="emph" presetSubtype="0" fill="hold" nodeType="clickEffect">
                                  <p:stCondLst>
                                    <p:cond delay="0"/>
                                  </p:stCondLst>
                                  <p:iterate type="lt">
                                    <p:tmPct val="4000"/>
                                  </p:iterate>
                                  <p:childTnLst>
                                    <p:set>
                                      <p:cBhvr override="childStyle">
                                        <p:cTn id="13" dur="500" fill="hold"/>
                                        <p:tgtEl>
                                          <p:spTgt spid="11">
                                            <p:txEl>
                                              <p:pRg st="0" end="0"/>
                                            </p:txEl>
                                          </p:spTgt>
                                        </p:tgtEl>
                                        <p:attrNameLst>
                                          <p:attrName>style.textDecorationUnderline</p:attrName>
                                        </p:attrNameLst>
                                      </p:cBhvr>
                                      <p:to>
                                        <p:strVal val="true"/>
                                      </p:to>
                                    </p:set>
                                  </p:childTnLst>
                                </p:cTn>
                              </p:par>
                              <p:par>
                                <p:cTn id="14" presetID="18" presetClass="emph" presetSubtype="0" fill="hold" nodeType="withEffect">
                                  <p:stCondLst>
                                    <p:cond delay="0"/>
                                  </p:stCondLst>
                                  <p:iterate type="lt">
                                    <p:tmPct val="4000"/>
                                  </p:iterate>
                                  <p:childTnLst>
                                    <p:set>
                                      <p:cBhvr override="childStyle">
                                        <p:cTn id="15" dur="500" fill="hold"/>
                                        <p:tgtEl>
                                          <p:spTgt spid="11">
                                            <p:txEl>
                                              <p:pRg st="1" end="1"/>
                                            </p:txEl>
                                          </p:spTgt>
                                        </p:tgtEl>
                                        <p:attrNameLst>
                                          <p:attrName>style.textDecorationUnderline</p:attrName>
                                        </p:attrNameLst>
                                      </p:cBhvr>
                                      <p:to>
                                        <p:strVal val="true"/>
                                      </p:to>
                                    </p:set>
                                  </p:childTnLst>
                                </p:cTn>
                              </p:par>
                              <p:par>
                                <p:cTn id="16" presetID="18" presetClass="emph" presetSubtype="0" fill="hold" nodeType="withEffect">
                                  <p:stCondLst>
                                    <p:cond delay="0"/>
                                  </p:stCondLst>
                                  <p:iterate type="lt">
                                    <p:tmPct val="4000"/>
                                  </p:iterate>
                                  <p:childTnLst>
                                    <p:set>
                                      <p:cBhvr override="childStyle">
                                        <p:cTn id="17" dur="500" fill="hold"/>
                                        <p:tgtEl>
                                          <p:spTgt spid="11">
                                            <p:txEl>
                                              <p:pRg st="2" end="2"/>
                                            </p:txEl>
                                          </p:spTgt>
                                        </p:tgtEl>
                                        <p:attrNameLst>
                                          <p:attrName>style.textDecorationUnderline</p:attrName>
                                        </p:attrNameLst>
                                      </p:cBhvr>
                                      <p:to>
                                        <p:strVal val="true"/>
                                      </p:to>
                                    </p:set>
                                  </p:childTnLst>
                                </p:cTn>
                              </p:par>
                              <p:par>
                                <p:cTn id="18" presetID="18" presetClass="emph" presetSubtype="0" fill="hold" nodeType="withEffect">
                                  <p:stCondLst>
                                    <p:cond delay="0"/>
                                  </p:stCondLst>
                                  <p:iterate type="lt">
                                    <p:tmPct val="4000"/>
                                  </p:iterate>
                                  <p:childTnLst>
                                    <p:set>
                                      <p:cBhvr override="childStyle">
                                        <p:cTn id="19" dur="500" fill="hold"/>
                                        <p:tgtEl>
                                          <p:spTgt spid="11">
                                            <p:txEl>
                                              <p:pRg st="4" end="4"/>
                                            </p:txEl>
                                          </p:spTgt>
                                        </p:tgtEl>
                                        <p:attrNameLst>
                                          <p:attrName>style.textDecorationUnderline</p:attrName>
                                        </p:attrNameLst>
                                      </p:cBhvr>
                                      <p:to>
                                        <p:strVal val="true"/>
                                      </p:to>
                                    </p:set>
                                  </p:childTnLst>
                                </p:cTn>
                              </p:par>
                              <p:par>
                                <p:cTn id="20" presetID="18" presetClass="emph" presetSubtype="0" fill="hold" nodeType="withEffect">
                                  <p:stCondLst>
                                    <p:cond delay="0"/>
                                  </p:stCondLst>
                                  <p:iterate type="lt">
                                    <p:tmPct val="4000"/>
                                  </p:iterate>
                                  <p:childTnLst>
                                    <p:set>
                                      <p:cBhvr override="childStyle">
                                        <p:cTn id="21" dur="500" fill="hold"/>
                                        <p:tgtEl>
                                          <p:spTgt spid="11">
                                            <p:txEl>
                                              <p:pRg st="5" end="5"/>
                                            </p:txEl>
                                          </p:spTgt>
                                        </p:tgtEl>
                                        <p:attrNameLst>
                                          <p:attrName>style.textDecorationUnderline</p:attrName>
                                        </p:attrNameLst>
                                      </p:cBhvr>
                                      <p:to>
                                        <p:strVal val="true"/>
                                      </p:to>
                                    </p:set>
                                  </p:childTnLst>
                                </p:cTn>
                              </p:par>
                              <p:par>
                                <p:cTn id="22" presetID="18" presetClass="emph" presetSubtype="0" fill="hold" nodeType="withEffect">
                                  <p:stCondLst>
                                    <p:cond delay="0"/>
                                  </p:stCondLst>
                                  <p:iterate type="lt">
                                    <p:tmPct val="4000"/>
                                  </p:iterate>
                                  <p:childTnLst>
                                    <p:set>
                                      <p:cBhvr override="childStyle">
                                        <p:cTn id="23" dur="500" fill="hold"/>
                                        <p:tgtEl>
                                          <p:spTgt spid="11">
                                            <p:txEl>
                                              <p:pRg st="7" end="7"/>
                                            </p:txEl>
                                          </p:spTgt>
                                        </p:tgtEl>
                                        <p:attrNameLst>
                                          <p:attrName>style.textDecorationUnderline</p:attrName>
                                        </p:attrNameLst>
                                      </p:cBhvr>
                                      <p:to>
                                        <p:strVal val="true"/>
                                      </p:to>
                                    </p:set>
                                  </p:childTnLst>
                                </p:cTn>
                              </p:par>
                              <p:par>
                                <p:cTn id="24" presetID="18" presetClass="emph" presetSubtype="0" fill="hold" nodeType="withEffect">
                                  <p:stCondLst>
                                    <p:cond delay="0"/>
                                  </p:stCondLst>
                                  <p:iterate type="lt">
                                    <p:tmPct val="4000"/>
                                  </p:iterate>
                                  <p:childTnLst>
                                    <p:set>
                                      <p:cBhvr override="childStyle">
                                        <p:cTn id="25" dur="500" fill="hold"/>
                                        <p:tgtEl>
                                          <p:spTgt spid="11">
                                            <p:txEl>
                                              <p:pRg st="8" end="8"/>
                                            </p:txEl>
                                          </p:spTgt>
                                        </p:tgtEl>
                                        <p:attrNameLst>
                                          <p:attrName>style.textDecorationUnderline</p:attrName>
                                        </p:attrNameLst>
                                      </p:cBhvr>
                                      <p:to>
                                        <p:strVal val="true"/>
                                      </p:to>
                                    </p:set>
                                  </p:childTnLst>
                                </p:cTn>
                              </p:par>
                              <p:par>
                                <p:cTn id="26" presetID="18" presetClass="emph" presetSubtype="0" fill="hold" nodeType="withEffect">
                                  <p:stCondLst>
                                    <p:cond delay="0"/>
                                  </p:stCondLst>
                                  <p:iterate type="lt">
                                    <p:tmPct val="4000"/>
                                  </p:iterate>
                                  <p:childTnLst>
                                    <p:set>
                                      <p:cBhvr override="childStyle">
                                        <p:cTn id="27" dur="500" fill="hold"/>
                                        <p:tgtEl>
                                          <p:spTgt spid="11">
                                            <p:txEl>
                                              <p:pRg st="10" end="10"/>
                                            </p:txEl>
                                          </p:spTgt>
                                        </p:tgtEl>
                                        <p:attrNameLst>
                                          <p:attrName>style.textDecorationUnderline</p:attrName>
                                        </p:attrNameLst>
                                      </p:cBhvr>
                                      <p:to>
                                        <p:strVal val="true"/>
                                      </p:to>
                                    </p:set>
                                  </p:childTnLst>
                                </p:cTn>
                              </p:par>
                              <p:par>
                                <p:cTn id="28" presetID="18" presetClass="emph" presetSubtype="0" fill="hold" nodeType="withEffect">
                                  <p:stCondLst>
                                    <p:cond delay="0"/>
                                  </p:stCondLst>
                                  <p:iterate type="lt">
                                    <p:tmPct val="4000"/>
                                  </p:iterate>
                                  <p:childTnLst>
                                    <p:set>
                                      <p:cBhvr override="childStyle">
                                        <p:cTn id="29" dur="500" fill="hold"/>
                                        <p:tgtEl>
                                          <p:spTgt spid="11">
                                            <p:txEl>
                                              <p:pRg st="11" end="11"/>
                                            </p:txEl>
                                          </p:spTgt>
                                        </p:tgtEl>
                                        <p:attrNameLst>
                                          <p:attrName>style.textDecorationUnderline</p:attrName>
                                        </p:attrNameLst>
                                      </p:cBhvr>
                                      <p:to>
                                        <p:strVal val="true"/>
                                      </p:to>
                                    </p:set>
                                  </p:childTnLst>
                                </p:cTn>
                              </p:par>
                              <p:par>
                                <p:cTn id="30" presetID="18" presetClass="emph" presetSubtype="0" fill="hold" nodeType="withEffect">
                                  <p:stCondLst>
                                    <p:cond delay="0"/>
                                  </p:stCondLst>
                                  <p:iterate type="lt">
                                    <p:tmPct val="4000"/>
                                  </p:iterate>
                                  <p:childTnLst>
                                    <p:set>
                                      <p:cBhvr override="childStyle">
                                        <p:cTn id="31" dur="500" fill="hold"/>
                                        <p:tgtEl>
                                          <p:spTgt spid="11">
                                            <p:txEl>
                                              <p:pRg st="13" end="13"/>
                                            </p:txEl>
                                          </p:spTgt>
                                        </p:tgtEl>
                                        <p:attrNameLst>
                                          <p:attrName>style.textDecorationUnderline</p:attrName>
                                        </p:attrNameLst>
                                      </p:cBhvr>
                                      <p:to>
                                        <p:strVal val="true"/>
                                      </p:to>
                                    </p:set>
                                  </p:childTnLst>
                                </p:cTn>
                              </p:par>
                              <p:par>
                                <p:cTn id="32" presetID="18" presetClass="emph" presetSubtype="0" fill="hold" nodeType="withEffect">
                                  <p:stCondLst>
                                    <p:cond delay="0"/>
                                  </p:stCondLst>
                                  <p:iterate type="lt">
                                    <p:tmPct val="4000"/>
                                  </p:iterate>
                                  <p:childTnLst>
                                    <p:set>
                                      <p:cBhvr override="childStyle">
                                        <p:cTn id="33" dur="500" fill="hold"/>
                                        <p:tgtEl>
                                          <p:spTgt spid="11">
                                            <p:txEl>
                                              <p:pRg st="14" end="1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500" y="-76200"/>
            <a:ext cx="4179350" cy="923330"/>
          </a:xfrm>
          <a:prstGeom prst="rect">
            <a:avLst/>
          </a:prstGeom>
          <a:noFill/>
        </p:spPr>
        <p:txBody>
          <a:bodyPr wrap="none" lIns="91440" tIns="45720" rIns="91440" bIns="45720">
            <a:spAutoFit/>
          </a:bodyPr>
          <a:lstStyle/>
          <a:p>
            <a:pPr algn="ctr"/>
            <a:r>
              <a:rPr lang="en-US" sz="5400" b="1" dirty="0" smtClean="0">
                <a:ln w="17780" cmpd="sng">
                  <a:solidFill>
                    <a:srgbClr val="FFFFFF"/>
                  </a:solidFill>
                  <a:prstDash val="solid"/>
                  <a:miter lim="800000"/>
                </a:ln>
                <a:solidFill>
                  <a:schemeClr val="bg2">
                    <a:lumMod val="25000"/>
                  </a:schemeClr>
                </a:solidFill>
                <a:effectLst>
                  <a:outerShdw blurRad="50800" algn="tl" rotWithShape="0">
                    <a:srgbClr val="000000"/>
                  </a:outerShdw>
                </a:effectLst>
              </a:rPr>
              <a:t>Unity Basics</a:t>
            </a:r>
            <a:endParaRPr lang="en-US" sz="5400" b="1" cap="none" spc="0" dirty="0">
              <a:ln w="17780" cmpd="sng">
                <a:solidFill>
                  <a:srgbClr val="FFFFFF"/>
                </a:solidFill>
                <a:prstDash val="solid"/>
                <a:miter lim="800000"/>
              </a:ln>
              <a:solidFill>
                <a:schemeClr val="bg2">
                  <a:lumMod val="25000"/>
                </a:schemeClr>
              </a:solidFill>
              <a:effectLst>
                <a:outerShdw blurRad="50800" algn="tl" rotWithShape="0">
                  <a:srgbClr val="000000"/>
                </a:outerShdw>
              </a:effectLst>
            </a:endParaRPr>
          </a:p>
        </p:txBody>
      </p:sp>
      <p:pic>
        <p:nvPicPr>
          <p:cNvPr id="2051" name="Picture 3" descr="D:\uni\unity_3d_presentation\block.jpg"/>
          <p:cNvPicPr>
            <a:picLocks noChangeAspect="1" noChangeArrowheads="1"/>
          </p:cNvPicPr>
          <p:nvPr/>
        </p:nvPicPr>
        <p:blipFill>
          <a:blip r:embed="rId2"/>
          <a:srcRect/>
          <a:stretch>
            <a:fillRect/>
          </a:stretch>
        </p:blipFill>
        <p:spPr bwMode="auto">
          <a:xfrm>
            <a:off x="8305800" y="0"/>
            <a:ext cx="838200" cy="792716"/>
          </a:xfrm>
          <a:prstGeom prst="rect">
            <a:avLst/>
          </a:prstGeom>
          <a:noFill/>
        </p:spPr>
      </p:pic>
      <p:sp>
        <p:nvSpPr>
          <p:cNvPr id="8" name="TextBox 7"/>
          <p:cNvSpPr txBox="1"/>
          <p:nvPr/>
        </p:nvSpPr>
        <p:spPr>
          <a:xfrm>
            <a:off x="8308515" y="6596390"/>
            <a:ext cx="835485" cy="261610"/>
          </a:xfrm>
          <a:prstGeom prst="rect">
            <a:avLst/>
          </a:prstGeom>
          <a:noFill/>
        </p:spPr>
        <p:txBody>
          <a:bodyPr wrap="none" rtlCol="0">
            <a:spAutoFit/>
          </a:bodyPr>
          <a:lstStyle/>
          <a:p>
            <a:r>
              <a:rPr lang="en-US" sz="1100" dirty="0"/>
              <a:t>i</a:t>
            </a:r>
            <a:r>
              <a:rPr lang="en-US" sz="1100" dirty="0" smtClean="0"/>
              <a:t>bjects.com</a:t>
            </a:r>
            <a:endParaRPr lang="en-US" sz="1100" dirty="0"/>
          </a:p>
        </p:txBody>
      </p:sp>
      <p:sp>
        <p:nvSpPr>
          <p:cNvPr id="9" name="Rectangle 8"/>
          <p:cNvSpPr/>
          <p:nvPr/>
        </p:nvSpPr>
        <p:spPr>
          <a:xfrm>
            <a:off x="0" y="6629400"/>
            <a:ext cx="867545" cy="261610"/>
          </a:xfrm>
          <a:prstGeom prst="rect">
            <a:avLst/>
          </a:prstGeom>
        </p:spPr>
        <p:txBody>
          <a:bodyPr wrap="none">
            <a:spAutoFit/>
          </a:bodyPr>
          <a:lstStyle/>
          <a:p>
            <a:r>
              <a:rPr lang="en-US" sz="1100" dirty="0" smtClean="0"/>
              <a:t>Unity Basics</a:t>
            </a:r>
            <a:endParaRPr lang="en-US" sz="1100" dirty="0"/>
          </a:p>
        </p:txBody>
      </p:sp>
      <p:pic>
        <p:nvPicPr>
          <p:cNvPr id="4098" name="Picture 2" descr="C:\Documents and Settings\Gameral\Desktop\Picture2.png"/>
          <p:cNvPicPr>
            <a:picLocks noChangeAspect="1" noChangeArrowheads="1"/>
          </p:cNvPicPr>
          <p:nvPr/>
        </p:nvPicPr>
        <p:blipFill>
          <a:blip r:embed="rId3"/>
          <a:srcRect/>
          <a:stretch>
            <a:fillRect/>
          </a:stretch>
        </p:blipFill>
        <p:spPr bwMode="auto">
          <a:xfrm>
            <a:off x="0" y="685800"/>
            <a:ext cx="8823326" cy="1250950"/>
          </a:xfrm>
          <a:prstGeom prst="rect">
            <a:avLst/>
          </a:prstGeom>
          <a:noFill/>
        </p:spPr>
      </p:pic>
      <p:sp>
        <p:nvSpPr>
          <p:cNvPr id="10" name="TextBox 9"/>
          <p:cNvSpPr txBox="1"/>
          <p:nvPr/>
        </p:nvSpPr>
        <p:spPr>
          <a:xfrm>
            <a:off x="381000" y="1524000"/>
            <a:ext cx="8305800" cy="369332"/>
          </a:xfrm>
          <a:prstGeom prst="rect">
            <a:avLst/>
          </a:prstGeom>
          <a:noFill/>
        </p:spPr>
        <p:txBody>
          <a:bodyPr wrap="square" rtlCol="0">
            <a:spAutoFit/>
          </a:bodyPr>
          <a:lstStyle/>
          <a:p>
            <a:r>
              <a:rPr lang="en-US" dirty="0" smtClean="0"/>
              <a:t>This is the top most bar below Menu Bar in Unity Main Interface Window.</a:t>
            </a:r>
            <a:endParaRPr lang="en-US" dirty="0"/>
          </a:p>
        </p:txBody>
      </p:sp>
      <p:pic>
        <p:nvPicPr>
          <p:cNvPr id="4099" name="Picture 3" descr="D:\uni\unity_3d_presentation\Picture8.png"/>
          <p:cNvPicPr>
            <a:picLocks noChangeAspect="1" noChangeArrowheads="1"/>
          </p:cNvPicPr>
          <p:nvPr/>
        </p:nvPicPr>
        <p:blipFill>
          <a:blip r:embed="rId4"/>
          <a:srcRect/>
          <a:stretch>
            <a:fillRect/>
          </a:stretch>
        </p:blipFill>
        <p:spPr bwMode="auto">
          <a:xfrm>
            <a:off x="1" y="2312404"/>
            <a:ext cx="1447798" cy="278395"/>
          </a:xfrm>
          <a:prstGeom prst="rect">
            <a:avLst/>
          </a:prstGeom>
          <a:noFill/>
        </p:spPr>
      </p:pic>
      <p:pic>
        <p:nvPicPr>
          <p:cNvPr id="4100" name="Picture 4" descr="D:\uni\unity_3d_presentation\Picture9.png"/>
          <p:cNvPicPr>
            <a:picLocks noChangeAspect="1" noChangeArrowheads="1"/>
          </p:cNvPicPr>
          <p:nvPr/>
        </p:nvPicPr>
        <p:blipFill>
          <a:blip r:embed="rId5"/>
          <a:srcRect/>
          <a:stretch>
            <a:fillRect/>
          </a:stretch>
        </p:blipFill>
        <p:spPr bwMode="auto">
          <a:xfrm>
            <a:off x="0" y="2590799"/>
            <a:ext cx="1447800" cy="267660"/>
          </a:xfrm>
          <a:prstGeom prst="rect">
            <a:avLst/>
          </a:prstGeom>
          <a:noFill/>
        </p:spPr>
      </p:pic>
      <p:pic>
        <p:nvPicPr>
          <p:cNvPr id="4101" name="Picture 5" descr="D:\uni\unity_3d_presentation\Picture3.png"/>
          <p:cNvPicPr>
            <a:picLocks noChangeAspect="1" noChangeArrowheads="1"/>
          </p:cNvPicPr>
          <p:nvPr/>
        </p:nvPicPr>
        <p:blipFill>
          <a:blip r:embed="rId6"/>
          <a:srcRect/>
          <a:stretch>
            <a:fillRect/>
          </a:stretch>
        </p:blipFill>
        <p:spPr bwMode="auto">
          <a:xfrm>
            <a:off x="5685" y="2008118"/>
            <a:ext cx="1436431" cy="277881"/>
          </a:xfrm>
          <a:prstGeom prst="rect">
            <a:avLst/>
          </a:prstGeom>
          <a:noFill/>
        </p:spPr>
      </p:pic>
      <p:sp>
        <p:nvSpPr>
          <p:cNvPr id="13" name="TextBox 12"/>
          <p:cNvSpPr txBox="1"/>
          <p:nvPr/>
        </p:nvSpPr>
        <p:spPr>
          <a:xfrm>
            <a:off x="1490086" y="1981200"/>
            <a:ext cx="7196714"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Click-drag to drag the camera around</a:t>
            </a:r>
          </a:p>
          <a:p>
            <a:r>
              <a:rPr lang="en-US" dirty="0" smtClean="0"/>
              <a:t>Hold </a:t>
            </a:r>
            <a:r>
              <a:rPr lang="en-US" b="1" dirty="0" smtClean="0"/>
              <a:t>Alt</a:t>
            </a:r>
            <a:r>
              <a:rPr lang="en-US" dirty="0" smtClean="0"/>
              <a:t> and click-drag to orbit the camera around the current pivot point. </a:t>
            </a:r>
          </a:p>
          <a:p>
            <a:r>
              <a:rPr lang="en-US" dirty="0" smtClean="0"/>
              <a:t>Hold </a:t>
            </a:r>
            <a:r>
              <a:rPr lang="en-US" b="1" dirty="0" smtClean="0"/>
              <a:t>Control</a:t>
            </a:r>
            <a:r>
              <a:rPr lang="en-US" dirty="0" smtClean="0"/>
              <a:t> and click-drag to zoom the camera.</a:t>
            </a:r>
          </a:p>
        </p:txBody>
      </p:sp>
      <p:pic>
        <p:nvPicPr>
          <p:cNvPr id="4102" name="Picture 6" descr="D:\uni\unity_3d_presentation\Picture6.png"/>
          <p:cNvPicPr>
            <a:picLocks noChangeAspect="1" noChangeArrowheads="1"/>
          </p:cNvPicPr>
          <p:nvPr/>
        </p:nvPicPr>
        <p:blipFill>
          <a:blip r:embed="rId7"/>
          <a:srcRect/>
          <a:stretch>
            <a:fillRect/>
          </a:stretch>
        </p:blipFill>
        <p:spPr bwMode="auto">
          <a:xfrm>
            <a:off x="1373477" y="5029200"/>
            <a:ext cx="988723" cy="191943"/>
          </a:xfrm>
          <a:prstGeom prst="rect">
            <a:avLst/>
          </a:prstGeom>
          <a:noFill/>
        </p:spPr>
      </p:pic>
      <p:pic>
        <p:nvPicPr>
          <p:cNvPr id="4103" name="Picture 7" descr="D:\uni\unity_3d_presentation\Picture7.png"/>
          <p:cNvPicPr>
            <a:picLocks noChangeAspect="1" noChangeArrowheads="1"/>
          </p:cNvPicPr>
          <p:nvPr/>
        </p:nvPicPr>
        <p:blipFill>
          <a:blip r:embed="rId8"/>
          <a:srcRect/>
          <a:stretch>
            <a:fillRect/>
          </a:stretch>
        </p:blipFill>
        <p:spPr bwMode="auto">
          <a:xfrm>
            <a:off x="228600" y="5029200"/>
            <a:ext cx="988725" cy="201613"/>
          </a:xfrm>
          <a:prstGeom prst="rect">
            <a:avLst/>
          </a:prstGeom>
          <a:noFill/>
        </p:spPr>
      </p:pic>
      <p:sp>
        <p:nvSpPr>
          <p:cNvPr id="16" name="TextBox 15"/>
          <p:cNvSpPr txBox="1"/>
          <p:nvPr/>
        </p:nvSpPr>
        <p:spPr>
          <a:xfrm>
            <a:off x="228600" y="5288339"/>
            <a:ext cx="868680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Above the </a:t>
            </a:r>
            <a:r>
              <a:rPr lang="en-US" b="1" dirty="0" smtClean="0"/>
              <a:t>Inspector</a:t>
            </a:r>
            <a:r>
              <a:rPr lang="en-US" dirty="0" smtClean="0"/>
              <a:t> panel, you'll see the </a:t>
            </a:r>
            <a:r>
              <a:rPr lang="en-US" b="1" dirty="0" smtClean="0"/>
              <a:t>Layers</a:t>
            </a:r>
            <a:r>
              <a:rPr lang="en-US" dirty="0" smtClean="0"/>
              <a:t> and </a:t>
            </a:r>
            <a:r>
              <a:rPr lang="en-US" b="1" dirty="0" smtClean="0"/>
              <a:t>Layout</a:t>
            </a:r>
            <a:r>
              <a:rPr lang="en-US" dirty="0" smtClean="0"/>
              <a:t> dropdowns. </a:t>
            </a:r>
            <a:r>
              <a:rPr lang="en-US" b="1" dirty="0" smtClean="0"/>
              <a:t>Game Objects</a:t>
            </a:r>
            <a:r>
              <a:rPr lang="en-US" dirty="0" smtClean="0"/>
              <a:t> can be grouped into layers, much like in Photoshop or Flash. Unity stores a few commonly used layouts in the </a:t>
            </a:r>
            <a:r>
              <a:rPr lang="en-US" b="1" dirty="0" smtClean="0"/>
              <a:t>Layout</a:t>
            </a:r>
            <a:r>
              <a:rPr lang="en-US" dirty="0" smtClean="0"/>
              <a:t> dropdown. You can also save and load your own custom layouts.</a:t>
            </a:r>
            <a:endParaRPr lang="en-US" dirty="0"/>
          </a:p>
        </p:txBody>
      </p:sp>
      <p:pic>
        <p:nvPicPr>
          <p:cNvPr id="4104" name="Picture 8" descr="D:\uni\unity_3d_presentation\Picture5.png"/>
          <p:cNvPicPr>
            <a:picLocks noChangeAspect="1" noChangeArrowheads="1"/>
          </p:cNvPicPr>
          <p:nvPr/>
        </p:nvPicPr>
        <p:blipFill>
          <a:blip r:embed="rId9"/>
          <a:srcRect/>
          <a:stretch>
            <a:fillRect/>
          </a:stretch>
        </p:blipFill>
        <p:spPr bwMode="auto">
          <a:xfrm>
            <a:off x="228600" y="3124200"/>
            <a:ext cx="852487" cy="206834"/>
          </a:xfrm>
          <a:prstGeom prst="rect">
            <a:avLst/>
          </a:prstGeom>
          <a:noFill/>
        </p:spPr>
      </p:pic>
      <p:sp>
        <p:nvSpPr>
          <p:cNvPr id="18" name="TextBox 17"/>
          <p:cNvSpPr txBox="1"/>
          <p:nvPr/>
        </p:nvSpPr>
        <p:spPr>
          <a:xfrm>
            <a:off x="228600" y="3365480"/>
            <a:ext cx="8763000"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These three buttons help you test your game and control playback. As you've seen, the </a:t>
            </a:r>
            <a:r>
              <a:rPr lang="en-US" b="1" dirty="0" smtClean="0"/>
              <a:t>Play</a:t>
            </a:r>
            <a:r>
              <a:rPr lang="en-US" dirty="0" smtClean="0"/>
              <a:t> button starts and stops your game. The </a:t>
            </a:r>
            <a:r>
              <a:rPr lang="en-US" b="1" dirty="0" smtClean="0"/>
              <a:t>Pause</a:t>
            </a:r>
            <a:r>
              <a:rPr lang="en-US" dirty="0" smtClean="0"/>
              <a:t> button works as expected—it pauses your game so that you can make changes to it on the fly. The third button is a </a:t>
            </a:r>
            <a:r>
              <a:rPr lang="en-US" b="1" dirty="0" smtClean="0"/>
              <a:t>Step-Through</a:t>
            </a:r>
            <a:r>
              <a:rPr lang="en-US" dirty="0" smtClean="0"/>
              <a:t> control; use it to advance frame-by-frame through your game so that you can more tightly control what's going on.</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67270"/>
            <a:ext cx="6367449" cy="923330"/>
          </a:xfrm>
          <a:prstGeom prst="rect">
            <a:avLst/>
          </a:prstGeom>
          <a:noFill/>
        </p:spPr>
        <p:txBody>
          <a:bodyPr wrap="none" lIns="91440" tIns="45720" rIns="91440" bIns="45720">
            <a:spAutoFit/>
          </a:bodyPr>
          <a:lstStyle/>
          <a:p>
            <a:r>
              <a:rPr lang="en-US" sz="5400" b="1" dirty="0" smtClean="0">
                <a:ln w="17780" cmpd="sng">
                  <a:solidFill>
                    <a:srgbClr val="FFFFFF"/>
                  </a:solidFill>
                  <a:prstDash val="solid"/>
                  <a:miter lim="800000"/>
                </a:ln>
                <a:solidFill>
                  <a:schemeClr val="bg2">
                    <a:lumMod val="25000"/>
                  </a:schemeClr>
                </a:solidFill>
                <a:effectLst>
                  <a:outerShdw blurRad="50800" algn="tl" rotWithShape="0">
                    <a:srgbClr val="000000"/>
                  </a:outerShdw>
                </a:effectLst>
              </a:rPr>
              <a:t>The Scene window</a:t>
            </a:r>
          </a:p>
        </p:txBody>
      </p:sp>
      <p:pic>
        <p:nvPicPr>
          <p:cNvPr id="2051" name="Picture 3" descr="D:\uni\unity_3d_presentation\block.jpg"/>
          <p:cNvPicPr>
            <a:picLocks noChangeAspect="1" noChangeArrowheads="1"/>
          </p:cNvPicPr>
          <p:nvPr/>
        </p:nvPicPr>
        <p:blipFill>
          <a:blip r:embed="rId2"/>
          <a:srcRect/>
          <a:stretch>
            <a:fillRect/>
          </a:stretch>
        </p:blipFill>
        <p:spPr bwMode="auto">
          <a:xfrm>
            <a:off x="8305800" y="0"/>
            <a:ext cx="838200" cy="792716"/>
          </a:xfrm>
          <a:prstGeom prst="rect">
            <a:avLst/>
          </a:prstGeom>
          <a:noFill/>
        </p:spPr>
      </p:pic>
      <p:sp>
        <p:nvSpPr>
          <p:cNvPr id="8" name="TextBox 7"/>
          <p:cNvSpPr txBox="1"/>
          <p:nvPr/>
        </p:nvSpPr>
        <p:spPr>
          <a:xfrm>
            <a:off x="8308515" y="6596390"/>
            <a:ext cx="835485" cy="261610"/>
          </a:xfrm>
          <a:prstGeom prst="rect">
            <a:avLst/>
          </a:prstGeom>
          <a:noFill/>
        </p:spPr>
        <p:txBody>
          <a:bodyPr wrap="none" rtlCol="0">
            <a:spAutoFit/>
          </a:bodyPr>
          <a:lstStyle/>
          <a:p>
            <a:r>
              <a:rPr lang="en-US" sz="1100" dirty="0"/>
              <a:t>i</a:t>
            </a:r>
            <a:r>
              <a:rPr lang="en-US" sz="1100" dirty="0" smtClean="0"/>
              <a:t>bjects.com</a:t>
            </a:r>
            <a:endParaRPr lang="en-US" sz="1100" dirty="0"/>
          </a:p>
        </p:txBody>
      </p:sp>
      <p:sp>
        <p:nvSpPr>
          <p:cNvPr id="9" name="Rectangle 8"/>
          <p:cNvSpPr/>
          <p:nvPr/>
        </p:nvSpPr>
        <p:spPr>
          <a:xfrm>
            <a:off x="0" y="6629400"/>
            <a:ext cx="867545" cy="261610"/>
          </a:xfrm>
          <a:prstGeom prst="rect">
            <a:avLst/>
          </a:prstGeom>
        </p:spPr>
        <p:txBody>
          <a:bodyPr wrap="none">
            <a:spAutoFit/>
          </a:bodyPr>
          <a:lstStyle/>
          <a:p>
            <a:r>
              <a:rPr lang="en-US" sz="1100" dirty="0" smtClean="0"/>
              <a:t>Unity Basics</a:t>
            </a:r>
            <a:endParaRPr lang="en-US" sz="1100" dirty="0"/>
          </a:p>
        </p:txBody>
      </p:sp>
      <p:sp>
        <p:nvSpPr>
          <p:cNvPr id="10" name="TextBox 9"/>
          <p:cNvSpPr txBox="1"/>
          <p:nvPr/>
        </p:nvSpPr>
        <p:spPr>
          <a:xfrm>
            <a:off x="152400" y="838200"/>
            <a:ext cx="8305800" cy="2031325"/>
          </a:xfrm>
          <a:prstGeom prst="rect">
            <a:avLst/>
          </a:prstGeom>
          <a:noFill/>
        </p:spPr>
        <p:txBody>
          <a:bodyPr wrap="square" rtlCol="0">
            <a:spAutoFit/>
          </a:bodyPr>
          <a:lstStyle/>
          <a:p>
            <a:pPr algn="just"/>
            <a:r>
              <a:rPr lang="en-US" dirty="0" smtClean="0"/>
              <a:t>The </a:t>
            </a:r>
            <a:r>
              <a:rPr lang="en-US" b="1" dirty="0" smtClean="0"/>
              <a:t>Scene</a:t>
            </a:r>
            <a:r>
              <a:rPr lang="en-US" dirty="0" smtClean="0"/>
              <a:t> window is where you can position your Game Objects and move things around. This window has various controls to change its level of detail. Use these controls to toggle </a:t>
            </a:r>
            <a:r>
              <a:rPr lang="en-US" dirty="0" err="1" smtClean="0"/>
              <a:t>lighing</a:t>
            </a:r>
            <a:r>
              <a:rPr lang="en-US" dirty="0" smtClean="0"/>
              <a:t> on and off, and to display the window contents with textures, wireframes, or a combination of both. You can use the colorful gizmo in the top-right corner to constrain the window to the X, Y, and Z axes to view the top and sides of your </a:t>
            </a:r>
            <a:r>
              <a:rPr lang="en-US" b="1" dirty="0" smtClean="0"/>
              <a:t>scene</a:t>
            </a:r>
            <a:r>
              <a:rPr lang="en-US" dirty="0" smtClean="0"/>
              <a:t>. Click on the white box in the middle to return to perspective view. This is what the </a:t>
            </a:r>
            <a:r>
              <a:rPr lang="en-US" b="1" dirty="0" smtClean="0"/>
              <a:t>Scene</a:t>
            </a:r>
            <a:r>
              <a:rPr lang="en-US" dirty="0" smtClean="0"/>
              <a:t> window looks like when you start a new project or create a new </a:t>
            </a:r>
            <a:r>
              <a:rPr lang="en-US" b="1" dirty="0" smtClean="0"/>
              <a:t>Scene</a:t>
            </a:r>
            <a:r>
              <a:rPr lang="en-US" dirty="0" smtClean="0"/>
              <a:t>. </a:t>
            </a:r>
            <a:endParaRPr lang="en-US" dirty="0"/>
          </a:p>
        </p:txBody>
      </p:sp>
      <p:pic>
        <p:nvPicPr>
          <p:cNvPr id="5122" name="Picture 2" descr="C:\Documents and Settings\Gameral\Desktop\scene.png"/>
          <p:cNvPicPr>
            <a:picLocks noChangeAspect="1" noChangeArrowheads="1"/>
          </p:cNvPicPr>
          <p:nvPr/>
        </p:nvPicPr>
        <p:blipFill>
          <a:blip r:embed="rId3"/>
          <a:srcRect/>
          <a:stretch>
            <a:fillRect/>
          </a:stretch>
        </p:blipFill>
        <p:spPr bwMode="auto">
          <a:xfrm>
            <a:off x="228600" y="3733800"/>
            <a:ext cx="3200400" cy="1948324"/>
          </a:xfrm>
          <a:prstGeom prst="rect">
            <a:avLst/>
          </a:prstGeom>
          <a:noFill/>
        </p:spPr>
      </p:pic>
      <p:sp>
        <p:nvSpPr>
          <p:cNvPr id="19" name="TextBox 18"/>
          <p:cNvSpPr txBox="1"/>
          <p:nvPr/>
        </p:nvSpPr>
        <p:spPr>
          <a:xfrm>
            <a:off x="3505200" y="2819400"/>
            <a:ext cx="5181600" cy="3471720"/>
          </a:xfrm>
          <a:prstGeom prst="rect">
            <a:avLst/>
          </a:prstGeom>
          <a:noFill/>
        </p:spPr>
        <p:txBody>
          <a:bodyPr wrap="square" rtlCol="0">
            <a:spAutoFit/>
          </a:bodyPr>
          <a:lstStyle/>
          <a:p>
            <a:pPr algn="just">
              <a:lnSpc>
                <a:spcPct val="80000"/>
              </a:lnSpc>
            </a:pPr>
            <a:endParaRPr lang="en-IE" dirty="0" smtClean="0">
              <a:latin typeface="Calibri" charset="0"/>
            </a:endParaRPr>
          </a:p>
          <a:p>
            <a:pPr algn="just">
              <a:lnSpc>
                <a:spcPct val="80000"/>
              </a:lnSpc>
            </a:pPr>
            <a:r>
              <a:rPr lang="en-IE" b="1" dirty="0" smtClean="0">
                <a:latin typeface="Calibri" charset="0"/>
              </a:rPr>
              <a:t>Typical game</a:t>
            </a:r>
          </a:p>
          <a:p>
            <a:pPr algn="just">
              <a:lnSpc>
                <a:spcPct val="80000"/>
              </a:lnSpc>
            </a:pPr>
            <a:r>
              <a:rPr lang="en-IE" dirty="0" smtClean="0">
                <a:latin typeface="Calibri" charset="0"/>
              </a:rPr>
              <a:t>Welcome / main menu screen</a:t>
            </a:r>
          </a:p>
          <a:p>
            <a:pPr algn="just">
              <a:lnSpc>
                <a:spcPct val="80000"/>
              </a:lnSpc>
            </a:pPr>
            <a:endParaRPr lang="en-IE" dirty="0" smtClean="0">
              <a:latin typeface="Calibri" charset="0"/>
            </a:endParaRPr>
          </a:p>
          <a:p>
            <a:pPr algn="just">
              <a:lnSpc>
                <a:spcPct val="80000"/>
              </a:lnSpc>
            </a:pPr>
            <a:r>
              <a:rPr lang="en-IE" b="1" dirty="0" smtClean="0">
                <a:latin typeface="Calibri" charset="0"/>
              </a:rPr>
              <a:t>Buttons:</a:t>
            </a:r>
            <a:r>
              <a:rPr lang="en-IE" dirty="0" smtClean="0">
                <a:latin typeface="Calibri" charset="0"/>
              </a:rPr>
              <a:t> play game / see high scores / read 	 instructions / change input settings</a:t>
            </a:r>
          </a:p>
          <a:p>
            <a:pPr algn="just">
              <a:lnSpc>
                <a:spcPct val="80000"/>
              </a:lnSpc>
            </a:pPr>
            <a:endParaRPr lang="en-IE" dirty="0" smtClean="0">
              <a:latin typeface="Calibri" charset="0"/>
            </a:endParaRPr>
          </a:p>
          <a:p>
            <a:pPr algn="just">
              <a:lnSpc>
                <a:spcPct val="80000"/>
              </a:lnSpc>
            </a:pPr>
            <a:r>
              <a:rPr lang="en-IE" dirty="0" smtClean="0">
                <a:latin typeface="Calibri" charset="0"/>
              </a:rPr>
              <a:t>Level 1 / Level complete / Level 2 </a:t>
            </a:r>
            <a:r>
              <a:rPr lang="en-IE" dirty="0" err="1" smtClean="0">
                <a:latin typeface="Calibri" charset="0"/>
              </a:rPr>
              <a:t>etc</a:t>
            </a:r>
            <a:endParaRPr lang="en-IE" dirty="0" smtClean="0">
              <a:latin typeface="Calibri" charset="0"/>
            </a:endParaRPr>
          </a:p>
          <a:p>
            <a:pPr algn="just">
              <a:lnSpc>
                <a:spcPct val="80000"/>
              </a:lnSpc>
            </a:pPr>
            <a:r>
              <a:rPr lang="en-IE" dirty="0" smtClean="0">
                <a:latin typeface="Calibri" charset="0"/>
              </a:rPr>
              <a:t>Game Over / Enter details for new High Score …</a:t>
            </a:r>
          </a:p>
          <a:p>
            <a:pPr lvl="1" algn="just">
              <a:lnSpc>
                <a:spcPct val="80000"/>
              </a:lnSpc>
            </a:pPr>
            <a:endParaRPr lang="en-IE" dirty="0" smtClean="0">
              <a:latin typeface="Calibri" charset="0"/>
            </a:endParaRPr>
          </a:p>
          <a:p>
            <a:pPr algn="just">
              <a:lnSpc>
                <a:spcPct val="80000"/>
              </a:lnSpc>
            </a:pPr>
            <a:r>
              <a:rPr lang="en-IE" dirty="0" smtClean="0">
                <a:latin typeface="Calibri" charset="0"/>
              </a:rPr>
              <a:t>All the above would be separate “scenes” in unity</a:t>
            </a:r>
          </a:p>
          <a:p>
            <a:pPr algn="just">
              <a:lnSpc>
                <a:spcPct val="80000"/>
              </a:lnSpc>
            </a:pPr>
            <a:r>
              <a:rPr lang="en-IE" dirty="0" smtClean="0">
                <a:latin typeface="Calibri" charset="0"/>
              </a:rPr>
              <a:t>Some scenes may be entirely based around the Unity GUI scripts / components – i.e. be text / buttons on screen </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8" presetClass="emph" presetSubtype="0" fill="hold" nodeType="clickEffect">
                                  <p:stCondLst>
                                    <p:cond delay="0"/>
                                  </p:stCondLst>
                                  <p:iterate type="lt">
                                    <p:tmPct val="4000"/>
                                  </p:iterate>
                                  <p:childTnLst>
                                    <p:set>
                                      <p:cBhvr override="childStyle">
                                        <p:cTn id="13" dur="500" fill="hold"/>
                                        <p:tgtEl>
                                          <p:spTgt spid="19">
                                            <p:txEl>
                                              <p:pRg st="1" end="1"/>
                                            </p:txEl>
                                          </p:spTgt>
                                        </p:tgtEl>
                                        <p:attrNameLst>
                                          <p:attrName>style.textDecorationUnderline</p:attrName>
                                        </p:attrNameLst>
                                      </p:cBhvr>
                                      <p:to>
                                        <p:strVal val="true"/>
                                      </p:to>
                                    </p:set>
                                  </p:childTnLst>
                                </p:cTn>
                              </p:par>
                              <p:par>
                                <p:cTn id="14" presetID="18" presetClass="emph" presetSubtype="0" fill="hold" nodeType="withEffect">
                                  <p:stCondLst>
                                    <p:cond delay="0"/>
                                  </p:stCondLst>
                                  <p:iterate type="lt">
                                    <p:tmPct val="4000"/>
                                  </p:iterate>
                                  <p:childTnLst>
                                    <p:set>
                                      <p:cBhvr override="childStyle">
                                        <p:cTn id="15" dur="500" fill="hold"/>
                                        <p:tgtEl>
                                          <p:spTgt spid="19">
                                            <p:txEl>
                                              <p:pRg st="2" end="2"/>
                                            </p:txEl>
                                          </p:spTgt>
                                        </p:tgtEl>
                                        <p:attrNameLst>
                                          <p:attrName>style.textDecorationUnderline</p:attrName>
                                        </p:attrNameLst>
                                      </p:cBhvr>
                                      <p:to>
                                        <p:strVal val="true"/>
                                      </p:to>
                                    </p:set>
                                  </p:childTnLst>
                                </p:cTn>
                              </p:par>
                              <p:par>
                                <p:cTn id="16" presetID="18" presetClass="emph" presetSubtype="0" fill="hold" nodeType="withEffect">
                                  <p:stCondLst>
                                    <p:cond delay="0"/>
                                  </p:stCondLst>
                                  <p:iterate type="lt">
                                    <p:tmPct val="4000"/>
                                  </p:iterate>
                                  <p:childTnLst>
                                    <p:set>
                                      <p:cBhvr override="childStyle">
                                        <p:cTn id="17" dur="500" fill="hold"/>
                                        <p:tgtEl>
                                          <p:spTgt spid="19">
                                            <p:txEl>
                                              <p:pRg st="4" end="4"/>
                                            </p:txEl>
                                          </p:spTgt>
                                        </p:tgtEl>
                                        <p:attrNameLst>
                                          <p:attrName>style.textDecorationUnderline</p:attrName>
                                        </p:attrNameLst>
                                      </p:cBhvr>
                                      <p:to>
                                        <p:strVal val="true"/>
                                      </p:to>
                                    </p:set>
                                  </p:childTnLst>
                                </p:cTn>
                              </p:par>
                              <p:par>
                                <p:cTn id="18" presetID="18" presetClass="emph" presetSubtype="0" fill="hold" nodeType="withEffect">
                                  <p:stCondLst>
                                    <p:cond delay="0"/>
                                  </p:stCondLst>
                                  <p:iterate type="lt">
                                    <p:tmPct val="4000"/>
                                  </p:iterate>
                                  <p:childTnLst>
                                    <p:set>
                                      <p:cBhvr override="childStyle">
                                        <p:cTn id="19" dur="500" fill="hold"/>
                                        <p:tgtEl>
                                          <p:spTgt spid="19">
                                            <p:txEl>
                                              <p:pRg st="6" end="6"/>
                                            </p:txEl>
                                          </p:spTgt>
                                        </p:tgtEl>
                                        <p:attrNameLst>
                                          <p:attrName>style.textDecorationUnderline</p:attrName>
                                        </p:attrNameLst>
                                      </p:cBhvr>
                                      <p:to>
                                        <p:strVal val="true"/>
                                      </p:to>
                                    </p:set>
                                  </p:childTnLst>
                                </p:cTn>
                              </p:par>
                              <p:par>
                                <p:cTn id="20" presetID="18" presetClass="emph" presetSubtype="0" fill="hold" nodeType="withEffect">
                                  <p:stCondLst>
                                    <p:cond delay="0"/>
                                  </p:stCondLst>
                                  <p:iterate type="lt">
                                    <p:tmPct val="4000"/>
                                  </p:iterate>
                                  <p:childTnLst>
                                    <p:set>
                                      <p:cBhvr override="childStyle">
                                        <p:cTn id="21" dur="500" fill="hold"/>
                                        <p:tgtEl>
                                          <p:spTgt spid="19">
                                            <p:txEl>
                                              <p:pRg st="7" end="7"/>
                                            </p:txEl>
                                          </p:spTgt>
                                        </p:tgtEl>
                                        <p:attrNameLst>
                                          <p:attrName>style.textDecorationUnderline</p:attrName>
                                        </p:attrNameLst>
                                      </p:cBhvr>
                                      <p:to>
                                        <p:strVal val="true"/>
                                      </p:to>
                                    </p:set>
                                  </p:childTnLst>
                                </p:cTn>
                              </p:par>
                              <p:par>
                                <p:cTn id="22" presetID="18" presetClass="emph" presetSubtype="0" fill="hold" nodeType="withEffect">
                                  <p:stCondLst>
                                    <p:cond delay="0"/>
                                  </p:stCondLst>
                                  <p:iterate type="lt">
                                    <p:tmPct val="4000"/>
                                  </p:iterate>
                                  <p:childTnLst>
                                    <p:set>
                                      <p:cBhvr override="childStyle">
                                        <p:cTn id="23" dur="500" fill="hold"/>
                                        <p:tgtEl>
                                          <p:spTgt spid="19">
                                            <p:txEl>
                                              <p:pRg st="9" end="9"/>
                                            </p:txEl>
                                          </p:spTgt>
                                        </p:tgtEl>
                                        <p:attrNameLst>
                                          <p:attrName>style.textDecorationUnderline</p:attrName>
                                        </p:attrNameLst>
                                      </p:cBhvr>
                                      <p:to>
                                        <p:strVal val="true"/>
                                      </p:to>
                                    </p:set>
                                  </p:childTnLst>
                                </p:cTn>
                              </p:par>
                              <p:par>
                                <p:cTn id="24" presetID="18" presetClass="emph" presetSubtype="0" fill="hold" nodeType="withEffect">
                                  <p:stCondLst>
                                    <p:cond delay="0"/>
                                  </p:stCondLst>
                                  <p:iterate type="lt">
                                    <p:tmPct val="4000"/>
                                  </p:iterate>
                                  <p:childTnLst>
                                    <p:set>
                                      <p:cBhvr override="childStyle">
                                        <p:cTn id="25" dur="500" fill="hold"/>
                                        <p:tgtEl>
                                          <p:spTgt spid="19">
                                            <p:txEl>
                                              <p:pRg st="10" end="1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reate_plain.tiff"/>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951230" y="1481138"/>
            <a:ext cx="7241539" cy="4525962"/>
          </a:xfrm>
        </p:spPr>
      </p:pic>
      <p:sp>
        <p:nvSpPr>
          <p:cNvPr id="4" name="Footer Placeholder 3"/>
          <p:cNvSpPr>
            <a:spLocks noGrp="1"/>
          </p:cNvSpPr>
          <p:nvPr>
            <p:ph type="ftr" sz="quarter" idx="11"/>
          </p:nvPr>
        </p:nvSpPr>
        <p:spPr/>
        <p:txBody>
          <a:bodyPr/>
          <a:lstStyle/>
          <a:p>
            <a:r>
              <a:rPr lang="en-US" smtClean="0"/>
              <a:t>Petri Lankoski, petri.lankoski@sh.se</a:t>
            </a:r>
            <a:endParaRPr lang="en-US"/>
          </a:p>
        </p:txBody>
      </p:sp>
      <p:sp>
        <p:nvSpPr>
          <p:cNvPr id="2" name="Title 1"/>
          <p:cNvSpPr>
            <a:spLocks noGrp="1"/>
          </p:cNvSpPr>
          <p:nvPr>
            <p:ph type="title"/>
          </p:nvPr>
        </p:nvSpPr>
        <p:spPr/>
        <p:txBody>
          <a:bodyPr>
            <a:normAutofit/>
          </a:bodyPr>
          <a:lstStyle/>
          <a:p>
            <a:r>
              <a:rPr lang="en-US" sz="4000" b="1" u="sng" dirty="0" smtClean="0">
                <a:solidFill>
                  <a:schemeClr val="bg2">
                    <a:lumMod val="25000"/>
                  </a:schemeClr>
                </a:solidFill>
              </a:rPr>
              <a:t>Adding a Plain to Scene</a:t>
            </a:r>
            <a:endParaRPr lang="en-US" sz="4000" b="1" u="sng" dirty="0">
              <a:solidFill>
                <a:schemeClr val="bg2">
                  <a:lumMod val="25000"/>
                </a:schemeClr>
              </a:solidFill>
            </a:endParaRPr>
          </a:p>
        </p:txBody>
      </p:sp>
    </p:spTree>
    <p:extLst>
      <p:ext uri="{BB962C8B-B14F-4D97-AF65-F5344CB8AC3E}">
        <p14:creationId xmlns:p14="http://schemas.microsoft.com/office/powerpoint/2010/main" val="42360841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odifying_plane.tif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8988" y="1481138"/>
            <a:ext cx="6786023" cy="4525962"/>
          </a:xfrm>
        </p:spPr>
      </p:pic>
      <p:sp>
        <p:nvSpPr>
          <p:cNvPr id="4" name="Footer Placeholder 3"/>
          <p:cNvSpPr>
            <a:spLocks noGrp="1"/>
          </p:cNvSpPr>
          <p:nvPr>
            <p:ph type="ftr" sz="quarter" idx="11"/>
          </p:nvPr>
        </p:nvSpPr>
        <p:spPr/>
        <p:txBody>
          <a:bodyPr/>
          <a:lstStyle/>
          <a:p>
            <a:r>
              <a:rPr lang="en-US" smtClean="0"/>
              <a:t>Petri Lankoski, petri.lankoski@sh.se</a:t>
            </a:r>
            <a:endParaRPr lang="en-US"/>
          </a:p>
        </p:txBody>
      </p:sp>
      <p:sp>
        <p:nvSpPr>
          <p:cNvPr id="2" name="Title 1"/>
          <p:cNvSpPr>
            <a:spLocks noGrp="1"/>
          </p:cNvSpPr>
          <p:nvPr>
            <p:ph type="title"/>
          </p:nvPr>
        </p:nvSpPr>
        <p:spPr/>
        <p:txBody>
          <a:bodyPr/>
          <a:lstStyle/>
          <a:p>
            <a:r>
              <a:rPr lang="en-US" u="sng" dirty="0" smtClean="0">
                <a:solidFill>
                  <a:schemeClr val="bg2">
                    <a:lumMod val="25000"/>
                  </a:schemeClr>
                </a:solidFill>
              </a:rPr>
              <a:t>Modifying the Plain</a:t>
            </a:r>
            <a:endParaRPr lang="en-US" u="sng" dirty="0">
              <a:solidFill>
                <a:schemeClr val="bg2">
                  <a:lumMod val="25000"/>
                </a:schemeClr>
              </a:solidFill>
            </a:endParaRPr>
          </a:p>
        </p:txBody>
      </p:sp>
      <p:grpSp>
        <p:nvGrpSpPr>
          <p:cNvPr id="10" name="Group 9"/>
          <p:cNvGrpSpPr/>
          <p:nvPr/>
        </p:nvGrpSpPr>
        <p:grpSpPr>
          <a:xfrm>
            <a:off x="5270986" y="2225034"/>
            <a:ext cx="3784114" cy="1754326"/>
            <a:chOff x="5270986" y="2225034"/>
            <a:chExt cx="3784114" cy="1754326"/>
          </a:xfrm>
        </p:grpSpPr>
        <p:sp>
          <p:nvSpPr>
            <p:cNvPr id="6" name="Rectangle 5"/>
            <p:cNvSpPr/>
            <p:nvPr/>
          </p:nvSpPr>
          <p:spPr>
            <a:xfrm>
              <a:off x="5270986" y="3208820"/>
              <a:ext cx="1694590" cy="204819"/>
            </a:xfrm>
            <a:prstGeom prst="rect">
              <a:avLst/>
            </a:prstGeom>
            <a:noFill/>
            <a:ln w="38100"/>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7169087" y="2225034"/>
              <a:ext cx="1886013" cy="1754326"/>
            </a:xfrm>
            <a:prstGeom prst="rect">
              <a:avLst/>
            </a:prstGeom>
            <a:noFill/>
            <a:ln w="38100">
              <a:solidFill>
                <a:schemeClr val="accent1"/>
              </a:solidFill>
            </a:ln>
          </p:spPr>
          <p:txBody>
            <a:bodyPr wrap="square" rtlCol="0">
              <a:spAutoFit/>
            </a:bodyPr>
            <a:lstStyle/>
            <a:p>
              <a:r>
                <a:rPr lang="en-US" dirty="0" smtClean="0">
                  <a:solidFill>
                    <a:schemeClr val="accent6">
                      <a:lumMod val="60000"/>
                      <a:lumOff val="40000"/>
                    </a:schemeClr>
                  </a:solidFill>
                </a:rPr>
                <a:t>Change X and </a:t>
              </a:r>
            </a:p>
            <a:p>
              <a:r>
                <a:rPr lang="en-US" dirty="0">
                  <a:solidFill>
                    <a:schemeClr val="accent6">
                      <a:lumMod val="60000"/>
                      <a:lumOff val="40000"/>
                    </a:schemeClr>
                  </a:solidFill>
                </a:rPr>
                <a:t>Z</a:t>
              </a:r>
              <a:r>
                <a:rPr lang="en-US" dirty="0" smtClean="0">
                  <a:solidFill>
                    <a:schemeClr val="accent6">
                      <a:lumMod val="60000"/>
                      <a:lumOff val="40000"/>
                    </a:schemeClr>
                  </a:solidFill>
                </a:rPr>
                <a:t> to 20</a:t>
              </a:r>
            </a:p>
            <a:p>
              <a:pPr marL="285750" indent="-285750">
                <a:buFont typeface="Arial"/>
                <a:buChar char="•"/>
              </a:pPr>
              <a:r>
                <a:rPr lang="en-US" dirty="0" smtClean="0">
                  <a:solidFill>
                    <a:schemeClr val="accent6">
                      <a:lumMod val="60000"/>
                      <a:lumOff val="40000"/>
                    </a:schemeClr>
                  </a:solidFill>
                </a:rPr>
                <a:t>Experiment to find suitable scale</a:t>
              </a:r>
              <a:endParaRPr lang="en-US" dirty="0">
                <a:solidFill>
                  <a:schemeClr val="accent6">
                    <a:lumMod val="60000"/>
                    <a:lumOff val="40000"/>
                  </a:schemeClr>
                </a:solidFill>
              </a:endParaRPr>
            </a:p>
            <a:p>
              <a:pPr marL="285750" indent="-285750">
                <a:buFont typeface="Arial"/>
                <a:buChar char="•"/>
              </a:pPr>
              <a:r>
                <a:rPr lang="en-US" dirty="0" smtClean="0">
                  <a:solidFill>
                    <a:schemeClr val="accent6">
                      <a:lumMod val="60000"/>
                      <a:lumOff val="40000"/>
                    </a:schemeClr>
                  </a:solidFill>
                </a:rPr>
                <a:t>Y should be 1</a:t>
              </a:r>
            </a:p>
          </p:txBody>
        </p:sp>
        <p:cxnSp>
          <p:nvCxnSpPr>
            <p:cNvPr id="9" name="Straight Arrow Connector 8"/>
            <p:cNvCxnSpPr/>
            <p:nvPr/>
          </p:nvCxnSpPr>
          <p:spPr>
            <a:xfrm flipH="1">
              <a:off x="6965576" y="2871365"/>
              <a:ext cx="203511" cy="33745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a:off x="976877" y="3877893"/>
            <a:ext cx="2314075" cy="1351801"/>
            <a:chOff x="976877" y="3877893"/>
            <a:chExt cx="2314075" cy="1351801"/>
          </a:xfrm>
        </p:grpSpPr>
        <p:cxnSp>
          <p:nvCxnSpPr>
            <p:cNvPr id="16" name="Straight Arrow Connector 15"/>
            <p:cNvCxnSpPr/>
            <p:nvPr/>
          </p:nvCxnSpPr>
          <p:spPr>
            <a:xfrm flipH="1" flipV="1">
              <a:off x="2881290" y="3877893"/>
              <a:ext cx="409662" cy="135180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76877" y="4233816"/>
              <a:ext cx="1904413" cy="646331"/>
            </a:xfrm>
            <a:prstGeom prst="rect">
              <a:avLst/>
            </a:prstGeom>
            <a:solidFill>
              <a:schemeClr val="bg1"/>
            </a:solidFill>
            <a:ln w="38100">
              <a:solidFill>
                <a:schemeClr val="accent1"/>
              </a:solidFill>
            </a:ln>
          </p:spPr>
          <p:txBody>
            <a:bodyPr wrap="none" rtlCol="0">
              <a:spAutoFit/>
            </a:bodyPr>
            <a:lstStyle/>
            <a:p>
              <a:r>
                <a:rPr lang="en-US" dirty="0" smtClean="0"/>
                <a:t>Drag-and-drop </a:t>
              </a:r>
            </a:p>
            <a:p>
              <a:r>
                <a:rPr lang="en-US" dirty="0" smtClean="0"/>
                <a:t>ground to plain </a:t>
              </a:r>
              <a:endParaRPr lang="en-US" dirty="0"/>
            </a:p>
          </p:txBody>
        </p:sp>
      </p:grpSp>
      <p:grpSp>
        <p:nvGrpSpPr>
          <p:cNvPr id="31" name="Group 30"/>
          <p:cNvGrpSpPr/>
          <p:nvPr/>
        </p:nvGrpSpPr>
        <p:grpSpPr>
          <a:xfrm>
            <a:off x="2933342" y="2528901"/>
            <a:ext cx="4032234" cy="679919"/>
            <a:chOff x="2933342" y="2528901"/>
            <a:chExt cx="4032234" cy="679919"/>
          </a:xfrm>
        </p:grpSpPr>
        <p:sp>
          <p:nvSpPr>
            <p:cNvPr id="27" name="Rectangle 26"/>
            <p:cNvSpPr/>
            <p:nvPr/>
          </p:nvSpPr>
          <p:spPr>
            <a:xfrm>
              <a:off x="5270986" y="2807865"/>
              <a:ext cx="1694590" cy="400955"/>
            </a:xfrm>
            <a:prstGeom prst="rect">
              <a:avLst/>
            </a:prstGeom>
            <a:noFill/>
            <a:ln w="38100"/>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2933342" y="2528901"/>
              <a:ext cx="1974857" cy="646331"/>
            </a:xfrm>
            <a:prstGeom prst="rect">
              <a:avLst/>
            </a:prstGeom>
            <a:solidFill>
              <a:schemeClr val="bg1"/>
            </a:solidFill>
            <a:ln w="38100">
              <a:solidFill>
                <a:schemeClr val="accent1"/>
              </a:solidFill>
            </a:ln>
          </p:spPr>
          <p:txBody>
            <a:bodyPr wrap="none" rtlCol="0">
              <a:spAutoFit/>
            </a:bodyPr>
            <a:lstStyle/>
            <a:p>
              <a:r>
                <a:rPr lang="en-US" dirty="0" smtClean="0"/>
                <a:t>These should be</a:t>
              </a:r>
            </a:p>
            <a:p>
              <a:r>
                <a:rPr lang="en-US" dirty="0"/>
                <a:t>0</a:t>
              </a:r>
            </a:p>
          </p:txBody>
        </p:sp>
        <p:cxnSp>
          <p:nvCxnSpPr>
            <p:cNvPr id="29" name="Straight Arrow Connector 28"/>
            <p:cNvCxnSpPr/>
            <p:nvPr/>
          </p:nvCxnSpPr>
          <p:spPr>
            <a:xfrm>
              <a:off x="4902201" y="2807865"/>
              <a:ext cx="368785" cy="17663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3261670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27"/>
          <p:cNvSpPr>
            <a:spLocks noGrp="1"/>
          </p:cNvSpPr>
          <p:nvPr>
            <p:ph type="ftr" sz="quarter" idx="11"/>
          </p:nvPr>
        </p:nvSpPr>
        <p:spPr/>
        <p:txBody>
          <a:bodyPr/>
          <a:lstStyle/>
          <a:p>
            <a:r>
              <a:rPr lang="en-US" smtClean="0"/>
              <a:t>Petri Lankoski, petri.lankoski@sh.se</a:t>
            </a:r>
            <a:endParaRPr lang="en-US"/>
          </a:p>
        </p:txBody>
      </p:sp>
      <p:sp>
        <p:nvSpPr>
          <p:cNvPr id="4" name="Title 3"/>
          <p:cNvSpPr>
            <a:spLocks noGrp="1"/>
          </p:cNvSpPr>
          <p:nvPr>
            <p:ph type="title"/>
          </p:nvPr>
        </p:nvSpPr>
        <p:spPr/>
        <p:txBody>
          <a:bodyPr/>
          <a:lstStyle/>
          <a:p>
            <a:r>
              <a:rPr lang="en-US" u="sng" dirty="0" smtClean="0">
                <a:solidFill>
                  <a:schemeClr val="tx2">
                    <a:lumMod val="75000"/>
                  </a:schemeClr>
                </a:solidFill>
              </a:rPr>
              <a:t>Navigating in Unity</a:t>
            </a:r>
            <a:endParaRPr lang="en-US" u="sng" dirty="0">
              <a:solidFill>
                <a:schemeClr val="tx2">
                  <a:lumMod val="75000"/>
                </a:schemeClr>
              </a:solidFill>
            </a:endParaRPr>
          </a:p>
        </p:txBody>
      </p:sp>
      <p:pic>
        <p:nvPicPr>
          <p:cNvPr id="6" name="Picture 5" descr="unity_main_controls.tiff"/>
          <p:cNvPicPr>
            <a:picLocks noChangeAspect="1"/>
          </p:cNvPicPr>
          <p:nvPr/>
        </p:nvPicPr>
        <p:blipFill>
          <a:blip r:embed="rId2"/>
          <a:stretch>
            <a:fillRect/>
          </a:stretch>
        </p:blipFill>
        <p:spPr>
          <a:xfrm>
            <a:off x="0" y="3897750"/>
            <a:ext cx="9144000" cy="390705"/>
          </a:xfrm>
          <a:prstGeom prst="rect">
            <a:avLst/>
          </a:prstGeom>
        </p:spPr>
      </p:pic>
      <p:grpSp>
        <p:nvGrpSpPr>
          <p:cNvPr id="7" name="Group 6"/>
          <p:cNvGrpSpPr/>
          <p:nvPr/>
        </p:nvGrpSpPr>
        <p:grpSpPr>
          <a:xfrm>
            <a:off x="190500" y="4216404"/>
            <a:ext cx="3695701" cy="2139946"/>
            <a:chOff x="190500" y="1524000"/>
            <a:chExt cx="3695701" cy="2438400"/>
          </a:xfrm>
        </p:grpSpPr>
        <p:sp>
          <p:nvSpPr>
            <p:cNvPr id="8" name="TextBox 7"/>
            <p:cNvSpPr txBox="1"/>
            <p:nvPr/>
          </p:nvSpPr>
          <p:spPr>
            <a:xfrm>
              <a:off x="457201" y="2286000"/>
              <a:ext cx="3429000" cy="1676400"/>
            </a:xfrm>
            <a:prstGeom prst="rect">
              <a:avLst/>
            </a:prstGeom>
            <a:noFill/>
            <a:ln w="38100">
              <a:solidFill>
                <a:srgbClr val="FF0000"/>
              </a:solidFill>
            </a:ln>
          </p:spPr>
          <p:txBody>
            <a:bodyPr wrap="square" rtlCol="0">
              <a:noAutofit/>
            </a:bodyPr>
            <a:lstStyle/>
            <a:p>
              <a:pPr algn="l"/>
              <a:r>
                <a:rPr lang="en-US" b="1" dirty="0" smtClean="0"/>
                <a:t>Hand tool </a:t>
              </a:r>
              <a:r>
                <a:rPr lang="en-US" dirty="0" smtClean="0"/>
                <a:t>(shortcut: Q)</a:t>
              </a:r>
            </a:p>
            <a:p>
              <a:pPr algn="l">
                <a:buFontTx/>
                <a:buChar char="-"/>
              </a:pPr>
              <a:r>
                <a:rPr lang="en-US" dirty="0" smtClean="0"/>
                <a:t> click-drag to move camera</a:t>
              </a:r>
            </a:p>
            <a:p>
              <a:pPr algn="l">
                <a:buFontTx/>
                <a:buChar char="-"/>
              </a:pPr>
              <a:r>
                <a:rPr lang="en-US" dirty="0" smtClean="0"/>
                <a:t> ALT click-drag to orbit camera around</a:t>
              </a:r>
            </a:p>
            <a:p>
              <a:pPr algn="l">
                <a:buFontTx/>
                <a:buChar char="-"/>
              </a:pPr>
              <a:r>
                <a:rPr lang="en-US" dirty="0" smtClean="0"/>
                <a:t> CTR click-drag to zoom</a:t>
              </a:r>
              <a:endParaRPr lang="en-US" dirty="0"/>
            </a:p>
          </p:txBody>
        </p:sp>
        <p:cxnSp>
          <p:nvCxnSpPr>
            <p:cNvPr id="9" name="Straight Arrow Connector 8"/>
            <p:cNvCxnSpPr/>
            <p:nvPr/>
          </p:nvCxnSpPr>
          <p:spPr bwMode="auto">
            <a:xfrm rot="16200000" flipV="1">
              <a:off x="19050" y="1695450"/>
              <a:ext cx="762000" cy="4191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grpSp>
      <p:grpSp>
        <p:nvGrpSpPr>
          <p:cNvPr id="10" name="Group 9"/>
          <p:cNvGrpSpPr/>
          <p:nvPr/>
        </p:nvGrpSpPr>
        <p:grpSpPr>
          <a:xfrm>
            <a:off x="228600" y="2387604"/>
            <a:ext cx="2819399" cy="1600200"/>
            <a:chOff x="228600" y="1371600"/>
            <a:chExt cx="2819399" cy="1600200"/>
          </a:xfrm>
        </p:grpSpPr>
        <p:sp>
          <p:nvSpPr>
            <p:cNvPr id="11" name="TextBox 10"/>
            <p:cNvSpPr txBox="1"/>
            <p:nvPr/>
          </p:nvSpPr>
          <p:spPr>
            <a:xfrm>
              <a:off x="228600" y="1371600"/>
              <a:ext cx="2819399" cy="457200"/>
            </a:xfrm>
            <a:prstGeom prst="rect">
              <a:avLst/>
            </a:prstGeom>
            <a:noFill/>
            <a:ln w="38100">
              <a:solidFill>
                <a:srgbClr val="FF0000"/>
              </a:solidFill>
            </a:ln>
          </p:spPr>
          <p:txBody>
            <a:bodyPr wrap="square" rtlCol="0">
              <a:noAutofit/>
            </a:bodyPr>
            <a:lstStyle/>
            <a:p>
              <a:pPr algn="l"/>
              <a:r>
                <a:rPr lang="en-US" b="1" dirty="0" smtClean="0"/>
                <a:t>Move tool </a:t>
              </a:r>
              <a:r>
                <a:rPr lang="en-US" dirty="0" smtClean="0"/>
                <a:t>(shortcut: W)</a:t>
              </a:r>
            </a:p>
          </p:txBody>
        </p:sp>
        <p:cxnSp>
          <p:nvCxnSpPr>
            <p:cNvPr id="12" name="Straight Arrow Connector 11"/>
            <p:cNvCxnSpPr/>
            <p:nvPr/>
          </p:nvCxnSpPr>
          <p:spPr bwMode="auto">
            <a:xfrm rot="5400000">
              <a:off x="76200" y="2209800"/>
              <a:ext cx="1143000" cy="3810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grpSp>
      <p:grpSp>
        <p:nvGrpSpPr>
          <p:cNvPr id="13" name="Group 12"/>
          <p:cNvGrpSpPr/>
          <p:nvPr/>
        </p:nvGrpSpPr>
        <p:grpSpPr>
          <a:xfrm>
            <a:off x="685800" y="2997204"/>
            <a:ext cx="3352799" cy="914400"/>
            <a:chOff x="685800" y="1981200"/>
            <a:chExt cx="3352799" cy="914400"/>
          </a:xfrm>
        </p:grpSpPr>
        <p:sp>
          <p:nvSpPr>
            <p:cNvPr id="14" name="TextBox 13"/>
            <p:cNvSpPr txBox="1"/>
            <p:nvPr/>
          </p:nvSpPr>
          <p:spPr>
            <a:xfrm>
              <a:off x="1219200" y="1981200"/>
              <a:ext cx="2819399" cy="457200"/>
            </a:xfrm>
            <a:prstGeom prst="rect">
              <a:avLst/>
            </a:prstGeom>
            <a:noFill/>
            <a:ln w="38100">
              <a:solidFill>
                <a:srgbClr val="FF0000"/>
              </a:solidFill>
            </a:ln>
          </p:spPr>
          <p:txBody>
            <a:bodyPr wrap="square" rtlCol="0">
              <a:noAutofit/>
            </a:bodyPr>
            <a:lstStyle/>
            <a:p>
              <a:pPr algn="l"/>
              <a:r>
                <a:rPr lang="en-US" b="1" dirty="0" smtClean="0"/>
                <a:t>Rotate tool </a:t>
              </a:r>
              <a:r>
                <a:rPr lang="en-US" dirty="0" smtClean="0"/>
                <a:t>(shortcut: E)</a:t>
              </a:r>
            </a:p>
          </p:txBody>
        </p:sp>
        <p:cxnSp>
          <p:nvCxnSpPr>
            <p:cNvPr id="15" name="Straight Arrow Connector 14"/>
            <p:cNvCxnSpPr/>
            <p:nvPr/>
          </p:nvCxnSpPr>
          <p:spPr bwMode="auto">
            <a:xfrm rot="5400000">
              <a:off x="685800" y="2362200"/>
              <a:ext cx="533400" cy="5334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grpSp>
      <p:grpSp>
        <p:nvGrpSpPr>
          <p:cNvPr id="16" name="Group 15"/>
          <p:cNvGrpSpPr/>
          <p:nvPr/>
        </p:nvGrpSpPr>
        <p:grpSpPr>
          <a:xfrm>
            <a:off x="990600" y="4140204"/>
            <a:ext cx="3200399" cy="685800"/>
            <a:chOff x="990600" y="3124200"/>
            <a:chExt cx="3200399" cy="685800"/>
          </a:xfrm>
        </p:grpSpPr>
        <p:sp>
          <p:nvSpPr>
            <p:cNvPr id="17" name="TextBox 16"/>
            <p:cNvSpPr txBox="1"/>
            <p:nvPr/>
          </p:nvSpPr>
          <p:spPr>
            <a:xfrm>
              <a:off x="1371600" y="3352800"/>
              <a:ext cx="2819399" cy="457200"/>
            </a:xfrm>
            <a:prstGeom prst="rect">
              <a:avLst/>
            </a:prstGeom>
            <a:noFill/>
            <a:ln w="38100">
              <a:solidFill>
                <a:srgbClr val="FF0000"/>
              </a:solidFill>
            </a:ln>
          </p:spPr>
          <p:txBody>
            <a:bodyPr wrap="square" rtlCol="0">
              <a:noAutofit/>
            </a:bodyPr>
            <a:lstStyle/>
            <a:p>
              <a:pPr algn="l"/>
              <a:r>
                <a:rPr lang="en-US" b="1" dirty="0" smtClean="0"/>
                <a:t>Scale tool </a:t>
              </a:r>
              <a:r>
                <a:rPr lang="en-US" dirty="0" smtClean="0"/>
                <a:t>(shortcut: R)</a:t>
              </a:r>
            </a:p>
          </p:txBody>
        </p:sp>
        <p:cxnSp>
          <p:nvCxnSpPr>
            <p:cNvPr id="18" name="Straight Arrow Connector 17"/>
            <p:cNvCxnSpPr>
              <a:stCxn id="17" idx="1"/>
            </p:cNvCxnSpPr>
            <p:nvPr/>
          </p:nvCxnSpPr>
          <p:spPr bwMode="auto">
            <a:xfrm rot="10800000">
              <a:off x="990600" y="3124200"/>
              <a:ext cx="381000" cy="4572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grpSp>
      <p:sp>
        <p:nvSpPr>
          <p:cNvPr id="19" name="TextBox 18"/>
          <p:cNvSpPr txBox="1"/>
          <p:nvPr/>
        </p:nvSpPr>
        <p:spPr>
          <a:xfrm>
            <a:off x="4914901" y="4902204"/>
            <a:ext cx="3429000" cy="1676400"/>
          </a:xfrm>
          <a:prstGeom prst="rect">
            <a:avLst/>
          </a:prstGeom>
          <a:noFill/>
          <a:ln w="38100">
            <a:solidFill>
              <a:srgbClr val="FF0000"/>
            </a:solidFill>
          </a:ln>
        </p:spPr>
        <p:txBody>
          <a:bodyPr wrap="square" rtlCol="0">
            <a:noAutofit/>
          </a:bodyPr>
          <a:lstStyle/>
          <a:p>
            <a:pPr algn="l"/>
            <a:r>
              <a:rPr lang="en-US" dirty="0" smtClean="0"/>
              <a:t>On scene view:</a:t>
            </a:r>
          </a:p>
          <a:p>
            <a:pPr algn="l">
              <a:buFont typeface="Arial"/>
              <a:buChar char="•"/>
            </a:pPr>
            <a:r>
              <a:rPr lang="en-US" dirty="0" smtClean="0"/>
              <a:t> F to zoom to selected object</a:t>
            </a:r>
          </a:p>
          <a:p>
            <a:pPr algn="l">
              <a:buFont typeface="Arial"/>
              <a:buChar char="•"/>
            </a:pPr>
            <a:r>
              <a:rPr lang="en-US" dirty="0" smtClean="0"/>
              <a:t> Hold right mouse to enable</a:t>
            </a:r>
          </a:p>
          <a:p>
            <a:pPr lvl="1" algn="l">
              <a:buFont typeface="Arial"/>
              <a:buChar char="•"/>
            </a:pPr>
            <a:r>
              <a:rPr lang="en-US" dirty="0" smtClean="0"/>
              <a:t> ASWD movement</a:t>
            </a:r>
          </a:p>
          <a:p>
            <a:pPr lvl="1" algn="l">
              <a:buFont typeface="Arial"/>
              <a:buChar char="•"/>
            </a:pPr>
            <a:r>
              <a:rPr lang="en-US" dirty="0" smtClean="0"/>
              <a:t> Q up, E down</a:t>
            </a:r>
            <a:endParaRPr lang="en-US" dirty="0"/>
          </a:p>
        </p:txBody>
      </p:sp>
      <p:grpSp>
        <p:nvGrpSpPr>
          <p:cNvPr id="20" name="Group 19"/>
          <p:cNvGrpSpPr/>
          <p:nvPr/>
        </p:nvGrpSpPr>
        <p:grpSpPr>
          <a:xfrm>
            <a:off x="4038600" y="2844804"/>
            <a:ext cx="2362200" cy="1447800"/>
            <a:chOff x="4038600" y="1828800"/>
            <a:chExt cx="2362200" cy="1447800"/>
          </a:xfrm>
        </p:grpSpPr>
        <p:sp>
          <p:nvSpPr>
            <p:cNvPr id="21" name="TextBox 20"/>
            <p:cNvSpPr txBox="1"/>
            <p:nvPr/>
          </p:nvSpPr>
          <p:spPr>
            <a:xfrm>
              <a:off x="5029201" y="1828800"/>
              <a:ext cx="1371599" cy="457200"/>
            </a:xfrm>
            <a:prstGeom prst="rect">
              <a:avLst/>
            </a:prstGeom>
            <a:noFill/>
            <a:ln w="38100">
              <a:solidFill>
                <a:srgbClr val="FF0000"/>
              </a:solidFill>
            </a:ln>
          </p:spPr>
          <p:txBody>
            <a:bodyPr wrap="square" rtlCol="0">
              <a:noAutofit/>
            </a:bodyPr>
            <a:lstStyle/>
            <a:p>
              <a:pPr algn="l"/>
              <a:r>
                <a:rPr lang="en-US" dirty="0" smtClean="0"/>
                <a:t>Play Mode</a:t>
              </a:r>
            </a:p>
          </p:txBody>
        </p:sp>
        <p:cxnSp>
          <p:nvCxnSpPr>
            <p:cNvPr id="22" name="Straight Arrow Connector 21"/>
            <p:cNvCxnSpPr/>
            <p:nvPr/>
          </p:nvCxnSpPr>
          <p:spPr bwMode="auto">
            <a:xfrm rot="5400000">
              <a:off x="4648200" y="2286000"/>
              <a:ext cx="533400" cy="5334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
          <p:nvSpPr>
            <p:cNvPr id="23" name="Oval 22"/>
            <p:cNvSpPr/>
            <p:nvPr/>
          </p:nvSpPr>
          <p:spPr bwMode="auto">
            <a:xfrm>
              <a:off x="4038600" y="2819400"/>
              <a:ext cx="990600" cy="457200"/>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4" name="Group 23"/>
          <p:cNvGrpSpPr/>
          <p:nvPr/>
        </p:nvGrpSpPr>
        <p:grpSpPr>
          <a:xfrm>
            <a:off x="6781800" y="1854204"/>
            <a:ext cx="2222500" cy="2057400"/>
            <a:chOff x="6781800" y="838200"/>
            <a:chExt cx="2222500" cy="2057400"/>
          </a:xfrm>
        </p:grpSpPr>
        <p:pic>
          <p:nvPicPr>
            <p:cNvPr id="25" name="Picture 24" descr="layout_modes_open.tiff"/>
            <p:cNvPicPr>
              <a:picLocks noChangeAspect="1"/>
            </p:cNvPicPr>
            <p:nvPr/>
          </p:nvPicPr>
          <p:blipFill>
            <a:blip r:embed="rId3"/>
            <a:stretch>
              <a:fillRect/>
            </a:stretch>
          </p:blipFill>
          <p:spPr>
            <a:xfrm>
              <a:off x="6781800" y="838200"/>
              <a:ext cx="2222500" cy="1701800"/>
            </a:xfrm>
            <a:prstGeom prst="rect">
              <a:avLst/>
            </a:prstGeom>
          </p:spPr>
        </p:pic>
        <p:sp>
          <p:nvSpPr>
            <p:cNvPr id="26" name="Rectangle 25"/>
            <p:cNvSpPr/>
            <p:nvPr/>
          </p:nvSpPr>
          <p:spPr bwMode="auto">
            <a:xfrm>
              <a:off x="6781800" y="838200"/>
              <a:ext cx="2209800" cy="1676400"/>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7" name="Straight Arrow Connector 26"/>
            <p:cNvCxnSpPr>
              <a:stCxn id="26" idx="2"/>
            </p:cNvCxnSpPr>
            <p:nvPr/>
          </p:nvCxnSpPr>
          <p:spPr bwMode="auto">
            <a:xfrm rot="16200000" flipH="1">
              <a:off x="8020050" y="2381250"/>
              <a:ext cx="381000" cy="6477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grpSp>
    </p:spTree>
    <p:extLst>
      <p:ext uri="{BB962C8B-B14F-4D97-AF65-F5344CB8AC3E}">
        <p14:creationId xmlns:p14="http://schemas.microsoft.com/office/powerpoint/2010/main" val="183919281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9">
                                            <p:txEl>
                                              <p:pRg st="0" end="0"/>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9">
                                            <p:txEl>
                                              <p:pRg st="1" end="1"/>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9">
                                            <p:txEl>
                                              <p:pRg st="2" end="2"/>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9">
                                            <p:txEl>
                                              <p:pRg st="3" end="3"/>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30093" y="2967335"/>
            <a:ext cx="5283819" cy="1661993"/>
          </a:xfrm>
          <a:prstGeom prst="rect">
            <a:avLst/>
          </a:prstGeom>
          <a:noFill/>
        </p:spPr>
        <p:txBody>
          <a:bodyPr wrap="none" lIns="91440" tIns="45720" rIns="91440" bIns="45720">
            <a:spAutoFit/>
          </a:bodyPr>
          <a:lstStyle/>
          <a:p>
            <a:pPr algn="ctr"/>
            <a:r>
              <a:rPr lang="en-US" sz="4800" u="sng" dirty="0" smtClean="0">
                <a:ln w="18415" cmpd="sng">
                  <a:solidFill>
                    <a:srgbClr val="FFFFFF"/>
                  </a:solidFill>
                  <a:prstDash val="solid"/>
                </a:ln>
                <a:solidFill>
                  <a:schemeClr val="bg2">
                    <a:lumMod val="50000"/>
                  </a:schemeClr>
                </a:solidFill>
                <a:effectLst>
                  <a:outerShdw blurRad="63500" dir="3600000" algn="tl" rotWithShape="0">
                    <a:srgbClr val="000000">
                      <a:alpha val="70000"/>
                    </a:srgbClr>
                  </a:outerShdw>
                </a:effectLst>
              </a:rPr>
              <a:t>JACK  THE GIANT</a:t>
            </a:r>
          </a:p>
          <a:p>
            <a:pPr algn="ctr"/>
            <a:endParaRPr lang="en-US"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Rectangle 3"/>
          <p:cNvSpPr/>
          <p:nvPr/>
        </p:nvSpPr>
        <p:spPr>
          <a:xfrm>
            <a:off x="3381060" y="1896070"/>
            <a:ext cx="2353529" cy="923330"/>
          </a:xfrm>
          <a:prstGeom prst="rect">
            <a:avLst/>
          </a:prstGeom>
          <a:noFill/>
        </p:spPr>
        <p:txBody>
          <a:bodyPr wrap="none" lIns="91440" tIns="45720" rIns="91440" bIns="45720">
            <a:spAutoFit/>
          </a:bodyPr>
          <a:lstStyle/>
          <a:p>
            <a:pPr algn="ctr"/>
            <a:r>
              <a:rPr lang="en-US" sz="5400" b="1" u="sng" cap="none" spc="0" dirty="0"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rPr>
              <a:t>GAME</a:t>
            </a:r>
            <a:r>
              <a:rPr lang="en-US" sz="5400"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 </a:t>
            </a:r>
            <a:endParaRPr lang="en-US" sz="5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5" name="Rectangle 4"/>
          <p:cNvSpPr/>
          <p:nvPr/>
        </p:nvSpPr>
        <p:spPr>
          <a:xfrm>
            <a:off x="2895105" y="3902149"/>
            <a:ext cx="3353803" cy="584775"/>
          </a:xfrm>
          <a:prstGeom prst="rect">
            <a:avLst/>
          </a:prstGeom>
          <a:noFill/>
        </p:spPr>
        <p:txBody>
          <a:bodyPr wrap="none" lIns="91440" tIns="45720" rIns="91440" bIns="45720">
            <a:spAutoFit/>
          </a:bodyPr>
          <a:lstStyle/>
          <a:p>
            <a:pPr algn="ctr"/>
            <a:r>
              <a:rPr lang="en-US" sz="3200" dirty="0" smtClean="0">
                <a:ln w="18415" cmpd="sng">
                  <a:solidFill>
                    <a:srgbClr val="FFFFFF"/>
                  </a:solidFill>
                  <a:prstDash val="solid"/>
                </a:ln>
                <a:solidFill>
                  <a:schemeClr val="tx1">
                    <a:lumMod val="95000"/>
                    <a:lumOff val="5000"/>
                  </a:schemeClr>
                </a:solidFill>
                <a:effectLst>
                  <a:outerShdw blurRad="63500" dir="3600000" algn="tl" rotWithShape="0">
                    <a:srgbClr val="000000">
                      <a:alpha val="70000"/>
                    </a:srgbClr>
                  </a:outerShdw>
                </a:effectLst>
              </a:rPr>
              <a:t>With the help of</a:t>
            </a:r>
            <a:endParaRPr lang="en-US" sz="3200" b="0" cap="none" spc="0" dirty="0">
              <a:ln w="18415" cmpd="sng">
                <a:solidFill>
                  <a:srgbClr val="FFFFFF"/>
                </a:solidFill>
                <a:prstDash val="solid"/>
              </a:ln>
              <a:solidFill>
                <a:schemeClr val="tx1">
                  <a:lumMod val="95000"/>
                  <a:lumOff val="5000"/>
                </a:schemeClr>
              </a:solidFill>
              <a:effectLst>
                <a:outerShdw blurRad="63500" dir="3600000" algn="tl" rotWithShape="0">
                  <a:srgbClr val="000000">
                    <a:alpha val="70000"/>
                  </a:srgbClr>
                </a:outerShdw>
              </a:effectLst>
            </a:endParaRPr>
          </a:p>
        </p:txBody>
      </p:sp>
      <p:sp>
        <p:nvSpPr>
          <p:cNvPr id="6" name="Rectangle 5"/>
          <p:cNvSpPr/>
          <p:nvPr/>
        </p:nvSpPr>
        <p:spPr>
          <a:xfrm>
            <a:off x="60388" y="4658380"/>
            <a:ext cx="9076524" cy="523220"/>
          </a:xfrm>
          <a:prstGeom prst="rect">
            <a:avLst/>
          </a:prstGeom>
          <a:noFill/>
        </p:spPr>
        <p:txBody>
          <a:bodyPr wrap="none" lIns="91440" tIns="45720" rIns="91440" bIns="45720">
            <a:spAutoFit/>
          </a:bodyPr>
          <a:lstStyle/>
          <a:p>
            <a:r>
              <a:rPr lang="en-US" sz="2800" b="1" dirty="0">
                <a:solidFill>
                  <a:schemeClr val="bg2">
                    <a:lumMod val="25000"/>
                  </a:schemeClr>
                </a:solidFill>
              </a:rPr>
              <a:t>The best development </a:t>
            </a:r>
            <a:r>
              <a:rPr lang="en-US" sz="2800" b="1" dirty="0" smtClean="0">
                <a:solidFill>
                  <a:schemeClr val="bg2">
                    <a:lumMod val="25000"/>
                  </a:schemeClr>
                </a:solidFill>
              </a:rPr>
              <a:t>platform </a:t>
            </a:r>
            <a:r>
              <a:rPr lang="en-US" sz="2800" b="1" dirty="0">
                <a:solidFill>
                  <a:schemeClr val="bg2">
                    <a:lumMod val="25000"/>
                  </a:schemeClr>
                </a:solidFill>
              </a:rPr>
              <a:t>for creating games</a:t>
            </a:r>
            <a:endParaRPr lang="en-US" sz="2800" dirty="0">
              <a:solidFill>
                <a:schemeClr val="bg2">
                  <a:lumMod val="25000"/>
                </a:schemeClr>
              </a:solidFill>
            </a:endParaRPr>
          </a:p>
        </p:txBody>
      </p:sp>
      <p:sp>
        <p:nvSpPr>
          <p:cNvPr id="7" name="Rectangle 6"/>
          <p:cNvSpPr/>
          <p:nvPr/>
        </p:nvSpPr>
        <p:spPr>
          <a:xfrm>
            <a:off x="1929460" y="5334000"/>
            <a:ext cx="5553764"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The Unity Editor</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extLst>
      <p:ext uri="{BB962C8B-B14F-4D97-AF65-F5344CB8AC3E}">
        <p14:creationId xmlns:p14="http://schemas.microsoft.com/office/powerpoint/2010/main" val="112069902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3">
                                            <p:txEl>
                                              <p:pRg st="0" end="0"/>
                                            </p:txEl>
                                          </p:spTgt>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t>File -&gt; Save Scene</a:t>
            </a:r>
          </a:p>
          <a:p>
            <a:pPr lvl="1"/>
            <a:r>
              <a:rPr lang="en-US" dirty="0" smtClean="0"/>
              <a:t>Name it “First”</a:t>
            </a:r>
          </a:p>
          <a:p>
            <a:pPr lvl="2"/>
            <a:r>
              <a:rPr lang="en-US" dirty="0" smtClean="0"/>
              <a:t>Or something else</a:t>
            </a:r>
            <a:endParaRPr lang="en-US" dirty="0"/>
          </a:p>
        </p:txBody>
      </p:sp>
      <p:sp>
        <p:nvSpPr>
          <p:cNvPr id="4" name="Footer Placeholder 3"/>
          <p:cNvSpPr>
            <a:spLocks noGrp="1"/>
          </p:cNvSpPr>
          <p:nvPr>
            <p:ph type="ftr" sz="quarter" idx="11"/>
          </p:nvPr>
        </p:nvSpPr>
        <p:spPr/>
        <p:txBody>
          <a:bodyPr/>
          <a:lstStyle/>
          <a:p>
            <a:r>
              <a:rPr lang="en-US" smtClean="0"/>
              <a:t>Petri Lankoski, petri.lankoski@sh.se</a:t>
            </a:r>
            <a:endParaRPr lang="en-US"/>
          </a:p>
        </p:txBody>
      </p:sp>
      <p:sp>
        <p:nvSpPr>
          <p:cNvPr id="2" name="Title 1"/>
          <p:cNvSpPr>
            <a:spLocks noGrp="1"/>
          </p:cNvSpPr>
          <p:nvPr>
            <p:ph type="title"/>
          </p:nvPr>
        </p:nvSpPr>
        <p:spPr/>
        <p:txBody>
          <a:bodyPr/>
          <a:lstStyle/>
          <a:p>
            <a:r>
              <a:rPr lang="en-US" u="sng" dirty="0" smtClean="0">
                <a:solidFill>
                  <a:schemeClr val="tx2">
                    <a:lumMod val="75000"/>
                  </a:schemeClr>
                </a:solidFill>
              </a:rPr>
              <a:t>Save a Scene</a:t>
            </a:r>
            <a:endParaRPr lang="en-US" u="sng" dirty="0">
              <a:solidFill>
                <a:schemeClr val="tx2">
                  <a:lumMod val="75000"/>
                </a:schemeClr>
              </a:solidFill>
            </a:endParaRPr>
          </a:p>
        </p:txBody>
      </p:sp>
      <p:grpSp>
        <p:nvGrpSpPr>
          <p:cNvPr id="11" name="Group 10"/>
          <p:cNvGrpSpPr/>
          <p:nvPr/>
        </p:nvGrpSpPr>
        <p:grpSpPr>
          <a:xfrm>
            <a:off x="2731080" y="1905000"/>
            <a:ext cx="6412919" cy="4572000"/>
            <a:chOff x="2731081" y="2548965"/>
            <a:chExt cx="6118612" cy="3136900"/>
          </a:xfrm>
        </p:grpSpPr>
        <p:pic>
          <p:nvPicPr>
            <p:cNvPr id="8" name="Picture 7" descr="after_save_scene.tiff"/>
            <p:cNvPicPr>
              <a:picLocks noChangeAspect="1"/>
            </p:cNvPicPr>
            <p:nvPr/>
          </p:nvPicPr>
          <p:blipFill rotWithShape="1">
            <a:blip r:embed="rId2">
              <a:extLst>
                <a:ext uri="{28A0092B-C50C-407E-A947-70E740481C1C}">
                  <a14:useLocalDpi xmlns:a14="http://schemas.microsoft.com/office/drawing/2010/main" val="0"/>
                </a:ext>
              </a:extLst>
            </a:blip>
            <a:srcRect r="36951"/>
            <a:stretch/>
          </p:blipFill>
          <p:spPr>
            <a:xfrm>
              <a:off x="4876801" y="2548965"/>
              <a:ext cx="3972892" cy="3136900"/>
            </a:xfrm>
            <a:prstGeom prst="rect">
              <a:avLst/>
            </a:prstGeom>
          </p:spPr>
        </p:pic>
        <p:cxnSp>
          <p:nvCxnSpPr>
            <p:cNvPr id="10" name="Straight Arrow Connector 9"/>
            <p:cNvCxnSpPr/>
            <p:nvPr/>
          </p:nvCxnSpPr>
          <p:spPr>
            <a:xfrm>
              <a:off x="2731081" y="2758220"/>
              <a:ext cx="2908601" cy="1119673"/>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9212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irst_test.tif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0437" y="1481138"/>
            <a:ext cx="6783125" cy="4525962"/>
          </a:xfrm>
        </p:spPr>
      </p:pic>
      <p:sp>
        <p:nvSpPr>
          <p:cNvPr id="4" name="Footer Placeholder 3"/>
          <p:cNvSpPr>
            <a:spLocks noGrp="1"/>
          </p:cNvSpPr>
          <p:nvPr>
            <p:ph type="ftr" sz="quarter" idx="11"/>
          </p:nvPr>
        </p:nvSpPr>
        <p:spPr/>
        <p:txBody>
          <a:bodyPr/>
          <a:lstStyle/>
          <a:p>
            <a:r>
              <a:rPr lang="en-US" smtClean="0"/>
              <a:t>Petri Lankoski, petri.lankoski@sh.se</a:t>
            </a:r>
            <a:endParaRPr lang="en-US"/>
          </a:p>
        </p:txBody>
      </p:sp>
      <p:sp>
        <p:nvSpPr>
          <p:cNvPr id="2" name="Title 1"/>
          <p:cNvSpPr>
            <a:spLocks noGrp="1"/>
          </p:cNvSpPr>
          <p:nvPr>
            <p:ph type="title"/>
          </p:nvPr>
        </p:nvSpPr>
        <p:spPr/>
        <p:txBody>
          <a:bodyPr/>
          <a:lstStyle/>
          <a:p>
            <a:r>
              <a:rPr lang="en-US" u="sng" dirty="0" smtClean="0">
                <a:solidFill>
                  <a:schemeClr val="bg2">
                    <a:lumMod val="25000"/>
                  </a:schemeClr>
                </a:solidFill>
              </a:rPr>
              <a:t>Time to Test</a:t>
            </a:r>
            <a:endParaRPr lang="en-US" u="sng" dirty="0">
              <a:solidFill>
                <a:schemeClr val="bg2">
                  <a:lumMod val="25000"/>
                </a:schemeClr>
              </a:solidFill>
            </a:endParaRPr>
          </a:p>
        </p:txBody>
      </p:sp>
      <p:grpSp>
        <p:nvGrpSpPr>
          <p:cNvPr id="14" name="Group 13"/>
          <p:cNvGrpSpPr/>
          <p:nvPr/>
        </p:nvGrpSpPr>
        <p:grpSpPr>
          <a:xfrm>
            <a:off x="3530601" y="2423974"/>
            <a:ext cx="5397500" cy="369332"/>
            <a:chOff x="3530601" y="2423974"/>
            <a:chExt cx="5397500" cy="369332"/>
          </a:xfrm>
        </p:grpSpPr>
        <p:sp>
          <p:nvSpPr>
            <p:cNvPr id="7" name="TextBox 6"/>
            <p:cNvSpPr txBox="1"/>
            <p:nvPr/>
          </p:nvSpPr>
          <p:spPr>
            <a:xfrm>
              <a:off x="7175143" y="2423974"/>
              <a:ext cx="1752958" cy="369332"/>
            </a:xfrm>
            <a:prstGeom prst="rect">
              <a:avLst/>
            </a:prstGeom>
            <a:noFill/>
            <a:ln w="38100">
              <a:solidFill>
                <a:schemeClr val="accent1"/>
              </a:solidFill>
            </a:ln>
          </p:spPr>
          <p:txBody>
            <a:bodyPr wrap="square" rtlCol="0">
              <a:spAutoFit/>
            </a:bodyPr>
            <a:lstStyle/>
            <a:p>
              <a:pPr algn="ctr"/>
              <a:r>
                <a:rPr lang="en-US" dirty="0" smtClean="0">
                  <a:solidFill>
                    <a:schemeClr val="accent2">
                      <a:lumMod val="60000"/>
                      <a:lumOff val="40000"/>
                    </a:schemeClr>
                  </a:solidFill>
                </a:rPr>
                <a:t>Hit Play</a:t>
              </a:r>
              <a:endParaRPr lang="en-US" dirty="0">
                <a:solidFill>
                  <a:schemeClr val="accent2">
                    <a:lumMod val="60000"/>
                    <a:lumOff val="40000"/>
                  </a:schemeClr>
                </a:solidFill>
              </a:endParaRPr>
            </a:p>
          </p:txBody>
        </p:sp>
        <p:cxnSp>
          <p:nvCxnSpPr>
            <p:cNvPr id="8" name="Straight Arrow Connector 7"/>
            <p:cNvCxnSpPr>
              <a:stCxn id="7" idx="1"/>
            </p:cNvCxnSpPr>
            <p:nvPr/>
          </p:nvCxnSpPr>
          <p:spPr>
            <a:xfrm flipH="1" flipV="1">
              <a:off x="3530601" y="2423975"/>
              <a:ext cx="3644542" cy="184665"/>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7524376" y="3111500"/>
            <a:ext cx="1048124" cy="1882261"/>
            <a:chOff x="7524376" y="3111500"/>
            <a:chExt cx="1048124" cy="1882261"/>
          </a:xfrm>
        </p:grpSpPr>
        <p:pic>
          <p:nvPicPr>
            <p:cNvPr id="11" name="Picture 10" descr="mouse_control.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76" y="3111500"/>
              <a:ext cx="921124" cy="921124"/>
            </a:xfrm>
            <a:prstGeom prst="rect">
              <a:avLst/>
            </a:prstGeom>
          </p:spPr>
        </p:pic>
        <p:pic>
          <p:nvPicPr>
            <p:cNvPr id="12" name="Picture 11" descr="controls-cursors.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376" y="4338683"/>
              <a:ext cx="1048124" cy="655078"/>
            </a:xfrm>
            <a:prstGeom prst="rect">
              <a:avLst/>
            </a:prstGeom>
          </p:spPr>
        </p:pic>
      </p:grpSp>
    </p:spTree>
    <p:extLst>
      <p:ext uri="{BB962C8B-B14F-4D97-AF65-F5344CB8AC3E}">
        <p14:creationId xmlns:p14="http://schemas.microsoft.com/office/powerpoint/2010/main" val="369288085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67270"/>
            <a:ext cx="6413935" cy="923330"/>
          </a:xfrm>
          <a:prstGeom prst="rect">
            <a:avLst/>
          </a:prstGeom>
          <a:noFill/>
        </p:spPr>
        <p:txBody>
          <a:bodyPr wrap="none" lIns="91440" tIns="45720" rIns="91440" bIns="45720">
            <a:spAutoFit/>
          </a:bodyPr>
          <a:lstStyle/>
          <a:p>
            <a:r>
              <a:rPr lang="en-US" sz="5400" b="1" dirty="0" smtClean="0">
                <a:ln w="17780" cmpd="sng">
                  <a:solidFill>
                    <a:srgbClr val="FFFFFF"/>
                  </a:solidFill>
                  <a:prstDash val="solid"/>
                  <a:miter lim="800000"/>
                </a:ln>
                <a:solidFill>
                  <a:schemeClr val="bg2">
                    <a:lumMod val="25000"/>
                  </a:schemeClr>
                </a:solidFill>
                <a:effectLst>
                  <a:outerShdw blurRad="50800" algn="tl" rotWithShape="0">
                    <a:srgbClr val="000000"/>
                  </a:outerShdw>
                </a:effectLst>
              </a:rPr>
              <a:t>The Game Window</a:t>
            </a:r>
          </a:p>
        </p:txBody>
      </p:sp>
      <p:pic>
        <p:nvPicPr>
          <p:cNvPr id="2051" name="Picture 3" descr="D:\uni\unity_3d_presentation\block.jpg"/>
          <p:cNvPicPr>
            <a:picLocks noChangeAspect="1" noChangeArrowheads="1"/>
          </p:cNvPicPr>
          <p:nvPr/>
        </p:nvPicPr>
        <p:blipFill>
          <a:blip r:embed="rId2"/>
          <a:srcRect/>
          <a:stretch>
            <a:fillRect/>
          </a:stretch>
        </p:blipFill>
        <p:spPr bwMode="auto">
          <a:xfrm>
            <a:off x="8305800" y="0"/>
            <a:ext cx="838200" cy="792716"/>
          </a:xfrm>
          <a:prstGeom prst="rect">
            <a:avLst/>
          </a:prstGeom>
          <a:noFill/>
        </p:spPr>
      </p:pic>
      <p:sp>
        <p:nvSpPr>
          <p:cNvPr id="8" name="TextBox 7"/>
          <p:cNvSpPr txBox="1"/>
          <p:nvPr/>
        </p:nvSpPr>
        <p:spPr>
          <a:xfrm>
            <a:off x="8308515" y="6596390"/>
            <a:ext cx="835485" cy="261610"/>
          </a:xfrm>
          <a:prstGeom prst="rect">
            <a:avLst/>
          </a:prstGeom>
          <a:noFill/>
        </p:spPr>
        <p:txBody>
          <a:bodyPr wrap="none" rtlCol="0">
            <a:spAutoFit/>
          </a:bodyPr>
          <a:lstStyle/>
          <a:p>
            <a:r>
              <a:rPr lang="en-US" sz="1100" dirty="0"/>
              <a:t>i</a:t>
            </a:r>
            <a:r>
              <a:rPr lang="en-US" sz="1100" dirty="0" smtClean="0"/>
              <a:t>bjects.com</a:t>
            </a:r>
            <a:endParaRPr lang="en-US" sz="1100" dirty="0"/>
          </a:p>
        </p:txBody>
      </p:sp>
      <p:sp>
        <p:nvSpPr>
          <p:cNvPr id="9" name="Rectangle 8"/>
          <p:cNvSpPr/>
          <p:nvPr/>
        </p:nvSpPr>
        <p:spPr>
          <a:xfrm>
            <a:off x="0" y="6629400"/>
            <a:ext cx="867545" cy="261610"/>
          </a:xfrm>
          <a:prstGeom prst="rect">
            <a:avLst/>
          </a:prstGeom>
        </p:spPr>
        <p:txBody>
          <a:bodyPr wrap="none">
            <a:spAutoFit/>
          </a:bodyPr>
          <a:lstStyle/>
          <a:p>
            <a:r>
              <a:rPr lang="en-US" sz="1100" dirty="0" smtClean="0"/>
              <a:t>Unity Basics</a:t>
            </a:r>
            <a:endParaRPr lang="en-US" sz="1100" dirty="0"/>
          </a:p>
        </p:txBody>
      </p:sp>
      <p:sp>
        <p:nvSpPr>
          <p:cNvPr id="10" name="TextBox 9"/>
          <p:cNvSpPr txBox="1"/>
          <p:nvPr/>
        </p:nvSpPr>
        <p:spPr>
          <a:xfrm>
            <a:off x="152400" y="838200"/>
            <a:ext cx="8305800" cy="1200329"/>
          </a:xfrm>
          <a:prstGeom prst="rect">
            <a:avLst/>
          </a:prstGeom>
          <a:noFill/>
        </p:spPr>
        <p:txBody>
          <a:bodyPr wrap="square" rtlCol="0">
            <a:spAutoFit/>
          </a:bodyPr>
          <a:lstStyle/>
          <a:p>
            <a:r>
              <a:rPr lang="en-US" dirty="0" smtClean="0"/>
              <a:t>The </a:t>
            </a:r>
            <a:r>
              <a:rPr lang="en-US" b="1" dirty="0" smtClean="0"/>
              <a:t>Game</a:t>
            </a:r>
            <a:r>
              <a:rPr lang="en-US" dirty="0" smtClean="0"/>
              <a:t> window shows you what your players will see. When you click on the </a:t>
            </a:r>
            <a:r>
              <a:rPr lang="en-US" b="1" dirty="0" smtClean="0"/>
              <a:t>Play</a:t>
            </a:r>
            <a:r>
              <a:rPr lang="en-US" dirty="0" smtClean="0"/>
              <a:t> button to test your game (as you just did with the Island Demo), the results of your efforts play out in this window. Toggle the </a:t>
            </a:r>
            <a:r>
              <a:rPr lang="en-US" b="1" dirty="0" smtClean="0"/>
              <a:t>Maximize on Play</a:t>
            </a:r>
            <a:r>
              <a:rPr lang="en-US" dirty="0" smtClean="0"/>
              <a:t> button to test your game in full-screen mode.</a:t>
            </a:r>
            <a:endParaRPr lang="en-US" dirty="0"/>
          </a:p>
        </p:txBody>
      </p:sp>
      <p:pic>
        <p:nvPicPr>
          <p:cNvPr id="6146" name="Picture 2" descr="C:\Documents and Settings\Gameral\Desktop\0546OT_01_11.png"/>
          <p:cNvPicPr>
            <a:picLocks noChangeAspect="1" noChangeArrowheads="1"/>
          </p:cNvPicPr>
          <p:nvPr/>
        </p:nvPicPr>
        <p:blipFill>
          <a:blip r:embed="rId3"/>
          <a:srcRect/>
          <a:stretch>
            <a:fillRect/>
          </a:stretch>
        </p:blipFill>
        <p:spPr bwMode="auto">
          <a:xfrm>
            <a:off x="990600" y="2314575"/>
            <a:ext cx="7087716" cy="431482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8" presetClass="emph" presetSubtype="0" fill="hold" nodeType="clickEffect">
                                  <p:stCondLst>
                                    <p:cond delay="0"/>
                                  </p:stCondLst>
                                  <p:iterate type="lt">
                                    <p:tmPct val="4000"/>
                                  </p:iterate>
                                  <p:childTnLst>
                                    <p:set>
                                      <p:cBhvr override="childStyle">
                                        <p:cTn id="13" dur="500" fill="hold"/>
                                        <p:tgtEl>
                                          <p:spTgt spid="10">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1735" y="-8930"/>
            <a:ext cx="5379999" cy="923330"/>
          </a:xfrm>
          <a:prstGeom prst="rect">
            <a:avLst/>
          </a:prstGeom>
          <a:noFill/>
        </p:spPr>
        <p:txBody>
          <a:bodyPr wrap="none" lIns="91440" tIns="45720" rIns="91440" bIns="45720">
            <a:spAutoFit/>
          </a:bodyPr>
          <a:lstStyle/>
          <a:p>
            <a:pPr algn="ctr"/>
            <a:r>
              <a:rPr lang="en-US" sz="5400" b="1" dirty="0" smtClean="0">
                <a:ln w="17780" cmpd="sng">
                  <a:solidFill>
                    <a:srgbClr val="FFFFFF"/>
                  </a:solidFill>
                  <a:prstDash val="solid"/>
                  <a:miter lim="800000"/>
                </a:ln>
                <a:solidFill>
                  <a:schemeClr val="bg2">
                    <a:lumMod val="25000"/>
                  </a:schemeClr>
                </a:solidFill>
                <a:effectLst>
                  <a:outerShdw blurRad="50800" algn="tl" rotWithShape="0">
                    <a:srgbClr val="000000"/>
                  </a:outerShdw>
                </a:effectLst>
              </a:rPr>
              <a:t>Hierarchy Panel</a:t>
            </a:r>
            <a:endParaRPr lang="en-US" sz="5400" b="1" dirty="0">
              <a:ln w="17780" cmpd="sng">
                <a:solidFill>
                  <a:srgbClr val="FFFFFF"/>
                </a:solidFill>
                <a:prstDash val="solid"/>
                <a:miter lim="800000"/>
              </a:ln>
              <a:solidFill>
                <a:schemeClr val="bg2">
                  <a:lumMod val="25000"/>
                </a:schemeClr>
              </a:solidFill>
              <a:effectLst>
                <a:outerShdw blurRad="50800" algn="tl" rotWithShape="0">
                  <a:srgbClr val="000000"/>
                </a:outerShdw>
              </a:effectLst>
            </a:endParaRPr>
          </a:p>
        </p:txBody>
      </p:sp>
      <p:pic>
        <p:nvPicPr>
          <p:cNvPr id="2051" name="Picture 3" descr="D:\uni\unity_3d_presentation\block.jpg"/>
          <p:cNvPicPr>
            <a:picLocks noChangeAspect="1" noChangeArrowheads="1"/>
          </p:cNvPicPr>
          <p:nvPr/>
        </p:nvPicPr>
        <p:blipFill>
          <a:blip r:embed="rId2"/>
          <a:srcRect/>
          <a:stretch>
            <a:fillRect/>
          </a:stretch>
        </p:blipFill>
        <p:spPr bwMode="auto">
          <a:xfrm>
            <a:off x="8305800" y="0"/>
            <a:ext cx="838200" cy="792716"/>
          </a:xfrm>
          <a:prstGeom prst="rect">
            <a:avLst/>
          </a:prstGeom>
          <a:noFill/>
        </p:spPr>
      </p:pic>
      <p:sp>
        <p:nvSpPr>
          <p:cNvPr id="8" name="TextBox 7"/>
          <p:cNvSpPr txBox="1"/>
          <p:nvPr/>
        </p:nvSpPr>
        <p:spPr>
          <a:xfrm>
            <a:off x="8308515" y="6596390"/>
            <a:ext cx="835485" cy="261610"/>
          </a:xfrm>
          <a:prstGeom prst="rect">
            <a:avLst/>
          </a:prstGeom>
          <a:noFill/>
        </p:spPr>
        <p:txBody>
          <a:bodyPr wrap="none" rtlCol="0">
            <a:spAutoFit/>
          </a:bodyPr>
          <a:lstStyle/>
          <a:p>
            <a:r>
              <a:rPr lang="en-US" sz="1100" dirty="0"/>
              <a:t>i</a:t>
            </a:r>
            <a:r>
              <a:rPr lang="en-US" sz="1100" dirty="0" smtClean="0"/>
              <a:t>bjects.com</a:t>
            </a:r>
            <a:endParaRPr lang="en-US" sz="1100" dirty="0"/>
          </a:p>
        </p:txBody>
      </p:sp>
      <p:sp>
        <p:nvSpPr>
          <p:cNvPr id="9" name="Rectangle 8"/>
          <p:cNvSpPr/>
          <p:nvPr/>
        </p:nvSpPr>
        <p:spPr>
          <a:xfrm>
            <a:off x="0" y="6629400"/>
            <a:ext cx="867545" cy="261610"/>
          </a:xfrm>
          <a:prstGeom prst="rect">
            <a:avLst/>
          </a:prstGeom>
        </p:spPr>
        <p:txBody>
          <a:bodyPr wrap="none">
            <a:spAutoFit/>
          </a:bodyPr>
          <a:lstStyle/>
          <a:p>
            <a:r>
              <a:rPr lang="en-US" sz="1100" dirty="0" smtClean="0"/>
              <a:t>Unity Basics</a:t>
            </a:r>
            <a:endParaRPr lang="en-US" sz="1100" dirty="0"/>
          </a:p>
        </p:txBody>
      </p:sp>
      <p:sp>
        <p:nvSpPr>
          <p:cNvPr id="10" name="TextBox 9"/>
          <p:cNvSpPr txBox="1"/>
          <p:nvPr/>
        </p:nvSpPr>
        <p:spPr>
          <a:xfrm>
            <a:off x="152400" y="838200"/>
            <a:ext cx="5867400" cy="5632311"/>
          </a:xfrm>
          <a:prstGeom prst="rect">
            <a:avLst/>
          </a:prstGeom>
          <a:noFill/>
        </p:spPr>
        <p:txBody>
          <a:bodyPr wrap="square" rtlCol="0">
            <a:spAutoFit/>
          </a:bodyPr>
          <a:lstStyle/>
          <a:p>
            <a:pPr algn="just"/>
            <a:r>
              <a:rPr lang="en-US" sz="1600" dirty="0" smtClean="0"/>
              <a:t>The </a:t>
            </a:r>
            <a:r>
              <a:rPr lang="en-US" sz="1600" b="1" dirty="0" smtClean="0"/>
              <a:t>Hierarchy</a:t>
            </a:r>
            <a:r>
              <a:rPr lang="en-US" sz="1600" dirty="0" smtClean="0"/>
              <a:t> panel lists all of the </a:t>
            </a:r>
            <a:r>
              <a:rPr lang="en-US" sz="1600" b="1" dirty="0" smtClean="0"/>
              <a:t>Game Objects</a:t>
            </a:r>
            <a:r>
              <a:rPr lang="en-US" sz="1600" dirty="0" smtClean="0"/>
              <a:t> in your </a:t>
            </a:r>
            <a:r>
              <a:rPr lang="en-US" sz="1600" b="1" dirty="0" smtClean="0"/>
              <a:t>Scene</a:t>
            </a:r>
            <a:r>
              <a:rPr lang="en-US" sz="1600" dirty="0" smtClean="0"/>
              <a:t>. </a:t>
            </a:r>
            <a:r>
              <a:rPr lang="en-US" sz="1600" b="1" dirty="0" smtClean="0"/>
              <a:t>Game Objects </a:t>
            </a:r>
            <a:r>
              <a:rPr lang="en-US" sz="1600" dirty="0" smtClean="0"/>
              <a:t>-</a:t>
            </a:r>
            <a:r>
              <a:rPr lang="en-US" sz="1600" b="1" dirty="0" smtClean="0"/>
              <a:t> </a:t>
            </a:r>
            <a:r>
              <a:rPr lang="en-US" sz="1600" dirty="0" smtClean="0"/>
              <a:t>cameras, lights, models, and prefabs—are the things that make up your game. </a:t>
            </a:r>
          </a:p>
          <a:p>
            <a:pPr algn="just"/>
            <a:r>
              <a:rPr lang="en-US" sz="1600" dirty="0" smtClean="0"/>
              <a:t>They can be "tangible" things like the birds and the bridge in the Island Demo. They can also include intangible things, which only you as the game developer get to see and play with, such as the cameras, the lights, and colliders, which are special invisible shapes that tell the game engine when two </a:t>
            </a:r>
            <a:r>
              <a:rPr lang="en-US" sz="1600" b="1" dirty="0" smtClean="0"/>
              <a:t>Game Objects</a:t>
            </a:r>
            <a:r>
              <a:rPr lang="en-US" sz="1600" dirty="0" smtClean="0"/>
              <a:t> are touching.</a:t>
            </a:r>
          </a:p>
          <a:p>
            <a:pPr algn="just"/>
            <a:r>
              <a:rPr lang="en-US" sz="1600" dirty="0" smtClean="0"/>
              <a:t>So, </a:t>
            </a:r>
            <a:r>
              <a:rPr lang="en-US" sz="1600" b="1" dirty="0" smtClean="0"/>
              <a:t>Game Objects</a:t>
            </a:r>
            <a:r>
              <a:rPr lang="en-US" sz="1600" dirty="0" smtClean="0"/>
              <a:t> can include touchy-feely "physical" objects like birds and bridges, as well as behind-the-scenes intangible things like lights, cameras, and actions (scripts).</a:t>
            </a:r>
          </a:p>
          <a:p>
            <a:pPr algn="just"/>
            <a:endParaRPr lang="en-US" sz="1600" dirty="0" smtClean="0"/>
          </a:p>
          <a:p>
            <a:pPr algn="just"/>
            <a:r>
              <a:rPr lang="en-US" sz="1600" dirty="0" smtClean="0"/>
              <a:t>Click on a </a:t>
            </a:r>
            <a:r>
              <a:rPr lang="en-US" sz="1600" b="1" dirty="0" smtClean="0"/>
              <a:t>Game Object</a:t>
            </a:r>
            <a:r>
              <a:rPr lang="en-US" sz="1600" dirty="0" smtClean="0"/>
              <a:t> in the </a:t>
            </a:r>
            <a:r>
              <a:rPr lang="en-US" sz="1600" b="1" dirty="0" smtClean="0"/>
              <a:t>Hierarchy</a:t>
            </a:r>
            <a:r>
              <a:rPr lang="en-US" sz="1600" dirty="0" smtClean="0"/>
              <a:t> panel, and then hover your mouse over the </a:t>
            </a:r>
            <a:r>
              <a:rPr lang="en-US" sz="1600" b="1" dirty="0" smtClean="0"/>
              <a:t>Scene</a:t>
            </a:r>
            <a:r>
              <a:rPr lang="en-US" sz="1600" dirty="0" smtClean="0"/>
              <a:t> window. Press the </a:t>
            </a:r>
            <a:r>
              <a:rPr lang="en-US" sz="1600" i="1" dirty="0" smtClean="0"/>
              <a:t>F</a:t>
            </a:r>
            <a:r>
              <a:rPr lang="en-US" sz="1600" dirty="0" smtClean="0"/>
              <a:t> key on your keyboard, and the </a:t>
            </a:r>
            <a:r>
              <a:rPr lang="en-US" sz="1600" b="1" dirty="0" smtClean="0"/>
              <a:t>Scene</a:t>
            </a:r>
            <a:r>
              <a:rPr lang="en-US" sz="1600" dirty="0" smtClean="0"/>
              <a:t> window will automatically pan and zoom directly to that object. Alternatively, you can go to </a:t>
            </a:r>
            <a:r>
              <a:rPr lang="en-US" sz="1600" b="1" dirty="0" smtClean="0"/>
              <a:t>Edit | Frame Selected</a:t>
            </a:r>
            <a:r>
              <a:rPr lang="en-US" sz="1600" dirty="0" smtClean="0"/>
              <a:t>, which can be more reliable than using the keyboard shortcut. (I like to think of the </a:t>
            </a:r>
            <a:r>
              <a:rPr lang="en-US" sz="1600" i="1" dirty="0" smtClean="0"/>
              <a:t>F</a:t>
            </a:r>
            <a:r>
              <a:rPr lang="en-US" sz="1600" dirty="0" smtClean="0"/>
              <a:t> as standing for </a:t>
            </a:r>
            <a:r>
              <a:rPr lang="en-US" sz="1600" i="1" dirty="0" smtClean="0"/>
              <a:t>Focus</a:t>
            </a:r>
            <a:r>
              <a:rPr lang="en-US" sz="1600" dirty="0" smtClean="0"/>
              <a:t> to help me remember what this shortcut does).</a:t>
            </a:r>
            <a:endParaRPr lang="en-US" sz="1600" dirty="0"/>
          </a:p>
        </p:txBody>
      </p:sp>
      <p:pic>
        <p:nvPicPr>
          <p:cNvPr id="7170" name="Picture 2" descr="C:\Documents and Settings\Gameral\Desktop\0546OT_01_12.png"/>
          <p:cNvPicPr>
            <a:picLocks noChangeAspect="1" noChangeArrowheads="1"/>
          </p:cNvPicPr>
          <p:nvPr/>
        </p:nvPicPr>
        <p:blipFill>
          <a:blip r:embed="rId3"/>
          <a:srcRect/>
          <a:stretch>
            <a:fillRect/>
          </a:stretch>
        </p:blipFill>
        <p:spPr bwMode="auto">
          <a:xfrm>
            <a:off x="6019800" y="1447800"/>
            <a:ext cx="2973346" cy="40386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7170"/>
                                        </p:tgtEl>
                                        <p:attrNameLst>
                                          <p:attrName>style.visibility</p:attrName>
                                        </p:attrNameLst>
                                      </p:cBhvr>
                                      <p:to>
                                        <p:strVal val="visible"/>
                                      </p:to>
                                    </p:set>
                                    <p:animEffect transition="in" filter="circle(in)">
                                      <p:cBhvr>
                                        <p:cTn id="14"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2672" y="-8930"/>
            <a:ext cx="4491935" cy="923330"/>
          </a:xfrm>
          <a:prstGeom prst="rect">
            <a:avLst/>
          </a:prstGeom>
          <a:noFill/>
        </p:spPr>
        <p:txBody>
          <a:bodyPr wrap="none" lIns="91440" tIns="45720" rIns="91440" bIns="45720">
            <a:spAutoFit/>
          </a:bodyPr>
          <a:lstStyle/>
          <a:p>
            <a:pPr algn="ctr"/>
            <a:r>
              <a:rPr lang="en-US" sz="5400" b="1" dirty="0" smtClean="0">
                <a:ln w="17780" cmpd="sng">
                  <a:solidFill>
                    <a:srgbClr val="FFFFFF"/>
                  </a:solidFill>
                  <a:prstDash val="solid"/>
                  <a:miter lim="800000"/>
                </a:ln>
                <a:solidFill>
                  <a:schemeClr val="bg2">
                    <a:lumMod val="25000"/>
                  </a:schemeClr>
                </a:solidFill>
                <a:effectLst>
                  <a:outerShdw blurRad="50800" algn="tl" rotWithShape="0">
                    <a:srgbClr val="000000"/>
                  </a:outerShdw>
                </a:effectLst>
              </a:rPr>
              <a:t>Project Panel</a:t>
            </a:r>
            <a:endParaRPr lang="en-US" sz="5400" b="1" dirty="0">
              <a:ln w="17780" cmpd="sng">
                <a:solidFill>
                  <a:srgbClr val="FFFFFF"/>
                </a:solidFill>
                <a:prstDash val="solid"/>
                <a:miter lim="800000"/>
              </a:ln>
              <a:solidFill>
                <a:schemeClr val="bg2">
                  <a:lumMod val="25000"/>
                </a:schemeClr>
              </a:solidFill>
              <a:effectLst>
                <a:outerShdw blurRad="50800" algn="tl" rotWithShape="0">
                  <a:srgbClr val="000000"/>
                </a:outerShdw>
              </a:effectLst>
            </a:endParaRPr>
          </a:p>
        </p:txBody>
      </p:sp>
      <p:pic>
        <p:nvPicPr>
          <p:cNvPr id="2051" name="Picture 3" descr="D:\uni\unity_3d_presentation\block.jpg"/>
          <p:cNvPicPr>
            <a:picLocks noChangeAspect="1" noChangeArrowheads="1"/>
          </p:cNvPicPr>
          <p:nvPr/>
        </p:nvPicPr>
        <p:blipFill>
          <a:blip r:embed="rId2"/>
          <a:srcRect/>
          <a:stretch>
            <a:fillRect/>
          </a:stretch>
        </p:blipFill>
        <p:spPr bwMode="auto">
          <a:xfrm>
            <a:off x="8305800" y="0"/>
            <a:ext cx="838200" cy="792716"/>
          </a:xfrm>
          <a:prstGeom prst="rect">
            <a:avLst/>
          </a:prstGeom>
          <a:noFill/>
        </p:spPr>
      </p:pic>
      <p:sp>
        <p:nvSpPr>
          <p:cNvPr id="8" name="TextBox 7"/>
          <p:cNvSpPr txBox="1"/>
          <p:nvPr/>
        </p:nvSpPr>
        <p:spPr>
          <a:xfrm>
            <a:off x="8308515" y="6596390"/>
            <a:ext cx="835485" cy="261610"/>
          </a:xfrm>
          <a:prstGeom prst="rect">
            <a:avLst/>
          </a:prstGeom>
          <a:noFill/>
        </p:spPr>
        <p:txBody>
          <a:bodyPr wrap="none" rtlCol="0">
            <a:spAutoFit/>
          </a:bodyPr>
          <a:lstStyle/>
          <a:p>
            <a:r>
              <a:rPr lang="en-US" sz="1100" dirty="0"/>
              <a:t>i</a:t>
            </a:r>
            <a:r>
              <a:rPr lang="en-US" sz="1100" dirty="0" smtClean="0"/>
              <a:t>bjects.com</a:t>
            </a:r>
            <a:endParaRPr lang="en-US" sz="1100" dirty="0"/>
          </a:p>
        </p:txBody>
      </p:sp>
      <p:sp>
        <p:nvSpPr>
          <p:cNvPr id="9" name="Rectangle 8"/>
          <p:cNvSpPr/>
          <p:nvPr/>
        </p:nvSpPr>
        <p:spPr>
          <a:xfrm>
            <a:off x="0" y="6629400"/>
            <a:ext cx="867545" cy="261610"/>
          </a:xfrm>
          <a:prstGeom prst="rect">
            <a:avLst/>
          </a:prstGeom>
        </p:spPr>
        <p:txBody>
          <a:bodyPr wrap="none">
            <a:spAutoFit/>
          </a:bodyPr>
          <a:lstStyle/>
          <a:p>
            <a:r>
              <a:rPr lang="en-US" sz="1100" dirty="0" smtClean="0"/>
              <a:t>Unity Basics</a:t>
            </a:r>
            <a:endParaRPr lang="en-US" sz="1100" dirty="0"/>
          </a:p>
        </p:txBody>
      </p:sp>
      <p:sp>
        <p:nvSpPr>
          <p:cNvPr id="10" name="TextBox 9"/>
          <p:cNvSpPr txBox="1"/>
          <p:nvPr/>
        </p:nvSpPr>
        <p:spPr>
          <a:xfrm>
            <a:off x="152400" y="838200"/>
            <a:ext cx="5867400" cy="5078313"/>
          </a:xfrm>
          <a:prstGeom prst="rect">
            <a:avLst/>
          </a:prstGeom>
          <a:noFill/>
        </p:spPr>
        <p:txBody>
          <a:bodyPr wrap="square" rtlCol="0">
            <a:spAutoFit/>
          </a:bodyPr>
          <a:lstStyle/>
          <a:p>
            <a:pPr algn="just"/>
            <a:r>
              <a:rPr lang="en-US" dirty="0" smtClean="0"/>
              <a:t>It lists all of the elements that you'll use to create </a:t>
            </a:r>
            <a:r>
              <a:rPr lang="en-US" b="1" dirty="0" smtClean="0"/>
              <a:t>Game Objects</a:t>
            </a:r>
            <a:r>
              <a:rPr lang="en-US" dirty="0" smtClean="0"/>
              <a:t> in your project.</a:t>
            </a:r>
          </a:p>
          <a:p>
            <a:pPr algn="just"/>
            <a:r>
              <a:rPr lang="en-US" i="1" dirty="0" smtClean="0"/>
              <a:t/>
            </a:r>
            <a:br>
              <a:rPr lang="en-US" i="1" dirty="0" smtClean="0"/>
            </a:br>
            <a:r>
              <a:rPr lang="en-US" dirty="0" smtClean="0"/>
              <a:t>The </a:t>
            </a:r>
            <a:r>
              <a:rPr lang="en-US" b="1" dirty="0" smtClean="0"/>
              <a:t>Project</a:t>
            </a:r>
            <a:r>
              <a:rPr lang="en-US" dirty="0" smtClean="0"/>
              <a:t> panel contains many of the elements, or ingredients, that go into making our </a:t>
            </a:r>
            <a:r>
              <a:rPr lang="en-US" b="1" dirty="0" smtClean="0"/>
              <a:t>Game Objects</a:t>
            </a:r>
            <a:r>
              <a:rPr lang="en-US" dirty="0" smtClean="0"/>
              <a:t>.</a:t>
            </a:r>
          </a:p>
          <a:p>
            <a:pPr algn="just"/>
            <a:endParaRPr lang="en-US" dirty="0" smtClean="0"/>
          </a:p>
          <a:p>
            <a:pPr algn="just"/>
            <a:r>
              <a:rPr lang="en-US" dirty="0" smtClean="0"/>
              <a:t>The </a:t>
            </a:r>
            <a:r>
              <a:rPr lang="en-US" b="1" dirty="0" smtClean="0"/>
              <a:t>Project</a:t>
            </a:r>
            <a:r>
              <a:rPr lang="en-US" dirty="0" smtClean="0"/>
              <a:t> panel displays the contents of a special folder called </a:t>
            </a:r>
            <a:r>
              <a:rPr lang="en-US" b="1" dirty="0" smtClean="0"/>
              <a:t>Assets</a:t>
            </a:r>
            <a:r>
              <a:rPr lang="en-US" dirty="0" smtClean="0"/>
              <a:t>. Unity automatically creates the </a:t>
            </a:r>
            <a:r>
              <a:rPr lang="en-US" i="1" dirty="0" smtClean="0"/>
              <a:t>Assets</a:t>
            </a:r>
            <a:r>
              <a:rPr lang="en-US" dirty="0" smtClean="0"/>
              <a:t> folder for you when you create a new project. If you drag a compatible file, like a 3D model, a sound effect, or an image into the </a:t>
            </a:r>
            <a:r>
              <a:rPr lang="en-US" b="1" dirty="0" smtClean="0"/>
              <a:t>Project</a:t>
            </a:r>
            <a:r>
              <a:rPr lang="en-US" dirty="0" smtClean="0"/>
              <a:t> panel, Unity copies it to the </a:t>
            </a:r>
            <a:r>
              <a:rPr lang="en-US" i="1" dirty="0" smtClean="0"/>
              <a:t>Assets</a:t>
            </a:r>
            <a:r>
              <a:rPr lang="en-US" dirty="0" smtClean="0"/>
              <a:t> folder behind the scenes, and displays it in the </a:t>
            </a:r>
            <a:r>
              <a:rPr lang="en-US" b="1" dirty="0" smtClean="0"/>
              <a:t>Project</a:t>
            </a:r>
            <a:r>
              <a:rPr lang="en-US" dirty="0" smtClean="0"/>
              <a:t> panel.</a:t>
            </a:r>
          </a:p>
          <a:p>
            <a:pPr algn="just"/>
            <a:endParaRPr lang="en-US" dirty="0" smtClean="0"/>
          </a:p>
          <a:p>
            <a:pPr algn="just"/>
            <a:r>
              <a:rPr lang="en-US" b="1" dirty="0" smtClean="0"/>
              <a:t>Don't mess with the Assets folder!</a:t>
            </a:r>
            <a:r>
              <a:rPr lang="en-US" dirty="0" smtClean="0"/>
              <a:t/>
            </a:r>
            <a:br>
              <a:rPr lang="en-US" dirty="0" smtClean="0"/>
            </a:br>
            <a:r>
              <a:rPr lang="en-US" dirty="0" smtClean="0"/>
              <a:t>Unity stores metadata about the folder, and by moving stuff around or deleting things through your operating system, you may break your project. If you need to make changes, make them right inside Unity in the </a:t>
            </a:r>
            <a:r>
              <a:rPr lang="en-US" b="1" dirty="0" smtClean="0"/>
              <a:t>Project</a:t>
            </a:r>
            <a:r>
              <a:rPr lang="en-US" dirty="0" smtClean="0"/>
              <a:t> panel.</a:t>
            </a:r>
            <a:endParaRPr lang="en-US" dirty="0"/>
          </a:p>
        </p:txBody>
      </p:sp>
      <p:pic>
        <p:nvPicPr>
          <p:cNvPr id="8194" name="Picture 2" descr="C:\Documents and Settings\Gameral\Desktop\0546OT_01_13.png"/>
          <p:cNvPicPr>
            <a:picLocks noChangeAspect="1" noChangeArrowheads="1"/>
          </p:cNvPicPr>
          <p:nvPr/>
        </p:nvPicPr>
        <p:blipFill>
          <a:blip r:embed="rId3"/>
          <a:srcRect/>
          <a:stretch>
            <a:fillRect/>
          </a:stretch>
        </p:blipFill>
        <p:spPr bwMode="auto">
          <a:xfrm>
            <a:off x="6096000" y="1066800"/>
            <a:ext cx="2764779" cy="4572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8194"/>
                                        </p:tgtEl>
                                        <p:attrNameLst>
                                          <p:attrName>style.visibility</p:attrName>
                                        </p:attrNameLst>
                                      </p:cBhvr>
                                      <p:to>
                                        <p:strVal val="visible"/>
                                      </p:to>
                                    </p:set>
                                    <p:animEffect transition="in" filter="circle(in)">
                                      <p:cBhvr>
                                        <p:cTn id="14" dur="2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8930"/>
            <a:ext cx="4786888" cy="923330"/>
          </a:xfrm>
          <a:prstGeom prst="rect">
            <a:avLst/>
          </a:prstGeom>
          <a:noFill/>
        </p:spPr>
        <p:txBody>
          <a:bodyPr wrap="none" lIns="91440" tIns="45720" rIns="91440" bIns="45720">
            <a:spAutoFit/>
          </a:bodyPr>
          <a:lstStyle/>
          <a:p>
            <a:r>
              <a:rPr lang="en-US" sz="5400" b="1" dirty="0" smtClean="0">
                <a:ln w="17780" cmpd="sng">
                  <a:solidFill>
                    <a:srgbClr val="FFFFFF"/>
                  </a:solidFill>
                  <a:prstDash val="solid"/>
                  <a:miter lim="800000"/>
                </a:ln>
                <a:solidFill>
                  <a:schemeClr val="bg2">
                    <a:lumMod val="25000"/>
                  </a:schemeClr>
                </a:solidFill>
                <a:effectLst>
                  <a:outerShdw blurRad="50800" algn="tl" rotWithShape="0">
                    <a:srgbClr val="000000"/>
                  </a:outerShdw>
                </a:effectLst>
              </a:rPr>
              <a:t>The Inspector</a:t>
            </a:r>
            <a:endParaRPr lang="en-US" sz="5400" b="1" dirty="0">
              <a:ln w="17780" cmpd="sng">
                <a:solidFill>
                  <a:srgbClr val="FFFFFF"/>
                </a:solidFill>
                <a:prstDash val="solid"/>
                <a:miter lim="800000"/>
              </a:ln>
              <a:solidFill>
                <a:schemeClr val="bg2">
                  <a:lumMod val="25000"/>
                </a:schemeClr>
              </a:solidFill>
              <a:effectLst>
                <a:outerShdw blurRad="50800" algn="tl" rotWithShape="0">
                  <a:srgbClr val="000000"/>
                </a:outerShdw>
              </a:effectLst>
            </a:endParaRPr>
          </a:p>
        </p:txBody>
      </p:sp>
      <p:pic>
        <p:nvPicPr>
          <p:cNvPr id="2051" name="Picture 3" descr="D:\uni\unity_3d_presentation\block.jpg"/>
          <p:cNvPicPr>
            <a:picLocks noChangeAspect="1" noChangeArrowheads="1"/>
          </p:cNvPicPr>
          <p:nvPr/>
        </p:nvPicPr>
        <p:blipFill>
          <a:blip r:embed="rId2"/>
          <a:srcRect/>
          <a:stretch>
            <a:fillRect/>
          </a:stretch>
        </p:blipFill>
        <p:spPr bwMode="auto">
          <a:xfrm>
            <a:off x="8305800" y="0"/>
            <a:ext cx="838200" cy="792716"/>
          </a:xfrm>
          <a:prstGeom prst="rect">
            <a:avLst/>
          </a:prstGeom>
          <a:noFill/>
        </p:spPr>
      </p:pic>
      <p:sp>
        <p:nvSpPr>
          <p:cNvPr id="8" name="TextBox 7"/>
          <p:cNvSpPr txBox="1"/>
          <p:nvPr/>
        </p:nvSpPr>
        <p:spPr>
          <a:xfrm>
            <a:off x="8308515" y="6596390"/>
            <a:ext cx="835485" cy="261610"/>
          </a:xfrm>
          <a:prstGeom prst="rect">
            <a:avLst/>
          </a:prstGeom>
          <a:noFill/>
        </p:spPr>
        <p:txBody>
          <a:bodyPr wrap="none" rtlCol="0">
            <a:spAutoFit/>
          </a:bodyPr>
          <a:lstStyle/>
          <a:p>
            <a:r>
              <a:rPr lang="en-US" sz="1100" dirty="0"/>
              <a:t>i</a:t>
            </a:r>
            <a:r>
              <a:rPr lang="en-US" sz="1100" dirty="0" smtClean="0"/>
              <a:t>bjects.com</a:t>
            </a:r>
            <a:endParaRPr lang="en-US" sz="1100" dirty="0"/>
          </a:p>
        </p:txBody>
      </p:sp>
      <p:sp>
        <p:nvSpPr>
          <p:cNvPr id="9" name="Rectangle 8"/>
          <p:cNvSpPr/>
          <p:nvPr/>
        </p:nvSpPr>
        <p:spPr>
          <a:xfrm>
            <a:off x="0" y="6629400"/>
            <a:ext cx="867545" cy="261610"/>
          </a:xfrm>
          <a:prstGeom prst="rect">
            <a:avLst/>
          </a:prstGeom>
        </p:spPr>
        <p:txBody>
          <a:bodyPr wrap="none">
            <a:spAutoFit/>
          </a:bodyPr>
          <a:lstStyle/>
          <a:p>
            <a:r>
              <a:rPr lang="en-US" sz="1100" dirty="0" smtClean="0"/>
              <a:t>Unity Basics</a:t>
            </a:r>
            <a:endParaRPr lang="en-US" sz="1100" dirty="0"/>
          </a:p>
        </p:txBody>
      </p:sp>
      <p:sp>
        <p:nvSpPr>
          <p:cNvPr id="10" name="TextBox 9"/>
          <p:cNvSpPr txBox="1"/>
          <p:nvPr/>
        </p:nvSpPr>
        <p:spPr>
          <a:xfrm>
            <a:off x="152400" y="838200"/>
            <a:ext cx="5867400" cy="3693319"/>
          </a:xfrm>
          <a:prstGeom prst="rect">
            <a:avLst/>
          </a:prstGeom>
          <a:noFill/>
        </p:spPr>
        <p:txBody>
          <a:bodyPr wrap="square" rtlCol="0">
            <a:spAutoFit/>
          </a:bodyPr>
          <a:lstStyle/>
          <a:p>
            <a:pPr algn="just"/>
            <a:r>
              <a:rPr lang="en-US" dirty="0" smtClean="0"/>
              <a:t>The </a:t>
            </a:r>
            <a:r>
              <a:rPr lang="en-US" b="1" dirty="0" smtClean="0"/>
              <a:t>Inspector</a:t>
            </a:r>
            <a:r>
              <a:rPr lang="en-US" dirty="0" smtClean="0"/>
              <a:t> is a context-sensitive panel, which means that it changes depending on what you select elsewhere in Unity. This is where you can adjust the position, rotation, and scale of </a:t>
            </a:r>
            <a:r>
              <a:rPr lang="en-US" b="1" dirty="0" smtClean="0"/>
              <a:t>Game Objects</a:t>
            </a:r>
            <a:r>
              <a:rPr lang="en-US" dirty="0" smtClean="0"/>
              <a:t> listed in the </a:t>
            </a:r>
            <a:r>
              <a:rPr lang="en-US" b="1" dirty="0" smtClean="0"/>
              <a:t>Hierarchy</a:t>
            </a:r>
            <a:r>
              <a:rPr lang="en-US" dirty="0" smtClean="0"/>
              <a:t> panel. </a:t>
            </a:r>
          </a:p>
          <a:p>
            <a:pPr algn="just"/>
            <a:endParaRPr lang="en-US" dirty="0" smtClean="0"/>
          </a:p>
          <a:p>
            <a:pPr algn="just"/>
            <a:r>
              <a:rPr lang="en-US" dirty="0" smtClean="0"/>
              <a:t>The </a:t>
            </a:r>
            <a:r>
              <a:rPr lang="en-US" b="1" dirty="0" smtClean="0"/>
              <a:t>Inspector</a:t>
            </a:r>
            <a:r>
              <a:rPr lang="en-US" dirty="0" smtClean="0"/>
              <a:t> can also display controls to configure components that add functionality to Game Objects.</a:t>
            </a:r>
          </a:p>
          <a:p>
            <a:pPr algn="just"/>
            <a:r>
              <a:rPr lang="en-US" dirty="0" smtClean="0"/>
              <a:t> </a:t>
            </a:r>
          </a:p>
          <a:p>
            <a:pPr algn="just"/>
            <a:r>
              <a:rPr lang="en-US" dirty="0" smtClean="0"/>
              <a:t>Between the three main panels in Unity (</a:t>
            </a:r>
            <a:r>
              <a:rPr lang="en-US" b="1" dirty="0" smtClean="0"/>
              <a:t>Hierarchy</a:t>
            </a:r>
            <a:r>
              <a:rPr lang="en-US" dirty="0" smtClean="0"/>
              <a:t>, </a:t>
            </a:r>
            <a:r>
              <a:rPr lang="en-US" b="1" dirty="0" smtClean="0"/>
              <a:t>Project</a:t>
            </a:r>
            <a:r>
              <a:rPr lang="en-US" dirty="0" smtClean="0"/>
              <a:t>, and </a:t>
            </a:r>
            <a:r>
              <a:rPr lang="en-US" b="1" dirty="0" smtClean="0"/>
              <a:t>Inspector</a:t>
            </a:r>
            <a:r>
              <a:rPr lang="en-US" dirty="0" smtClean="0"/>
              <a:t>), the </a:t>
            </a:r>
            <a:r>
              <a:rPr lang="en-US" b="1" dirty="0" smtClean="0"/>
              <a:t>Inspector</a:t>
            </a:r>
            <a:r>
              <a:rPr lang="en-US" dirty="0" smtClean="0"/>
              <a:t> is where you'll likely spend most of your time because that's where you'll be tweaking and fiddling with every aspect of the elements that comprise your game projects.</a:t>
            </a:r>
          </a:p>
        </p:txBody>
      </p:sp>
      <p:pic>
        <p:nvPicPr>
          <p:cNvPr id="9218" name="Picture 2" descr="C:\Documents and Settings\Gameral\Desktop\0546OT_01_14.png"/>
          <p:cNvPicPr>
            <a:picLocks noChangeAspect="1" noChangeArrowheads="1"/>
          </p:cNvPicPr>
          <p:nvPr/>
        </p:nvPicPr>
        <p:blipFill>
          <a:blip r:embed="rId3"/>
          <a:srcRect/>
          <a:stretch>
            <a:fillRect/>
          </a:stretch>
        </p:blipFill>
        <p:spPr bwMode="auto">
          <a:xfrm>
            <a:off x="6324600" y="838200"/>
            <a:ext cx="2514600" cy="539115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9218"/>
                                        </p:tgtEl>
                                        <p:attrNameLst>
                                          <p:attrName>style.visibility</p:attrName>
                                        </p:attrNameLst>
                                      </p:cBhvr>
                                      <p:to>
                                        <p:strVal val="visible"/>
                                      </p:to>
                                    </p:set>
                                    <p:animEffect transition="in" filter="circle(in)">
                                      <p:cBhvr>
                                        <p:cTn id="14" dur="20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8930"/>
            <a:ext cx="2698687" cy="923330"/>
          </a:xfrm>
          <a:prstGeom prst="rect">
            <a:avLst/>
          </a:prstGeom>
          <a:noFill/>
        </p:spPr>
        <p:txBody>
          <a:bodyPr wrap="none" lIns="91440" tIns="45720" rIns="91440" bIns="45720">
            <a:spAutoFit/>
          </a:bodyPr>
          <a:lstStyle/>
          <a:p>
            <a:r>
              <a:rPr lang="en-IE" sz="5400" b="1" dirty="0" smtClean="0">
                <a:ln w="17780" cmpd="sng">
                  <a:solidFill>
                    <a:srgbClr val="FFFFFF"/>
                  </a:solidFill>
                  <a:prstDash val="solid"/>
                  <a:miter lim="800000"/>
                </a:ln>
                <a:solidFill>
                  <a:schemeClr val="bg2">
                    <a:lumMod val="25000"/>
                  </a:schemeClr>
                </a:solidFill>
                <a:effectLst>
                  <a:outerShdw blurRad="50800" algn="tl" rotWithShape="0">
                    <a:srgbClr val="000000"/>
                  </a:outerShdw>
                </a:effectLst>
                <a:latin typeface="Calibri" charset="0"/>
              </a:rPr>
              <a:t>Scripting</a:t>
            </a:r>
            <a:endParaRPr lang="en-US" sz="5400" b="1" dirty="0">
              <a:ln w="17780" cmpd="sng">
                <a:solidFill>
                  <a:srgbClr val="FFFFFF"/>
                </a:solidFill>
                <a:prstDash val="solid"/>
                <a:miter lim="800000"/>
              </a:ln>
              <a:solidFill>
                <a:schemeClr val="bg2">
                  <a:lumMod val="25000"/>
                </a:schemeClr>
              </a:solidFill>
              <a:effectLst>
                <a:outerShdw blurRad="50800" algn="tl" rotWithShape="0">
                  <a:srgbClr val="000000"/>
                </a:outerShdw>
              </a:effectLst>
            </a:endParaRPr>
          </a:p>
        </p:txBody>
      </p:sp>
      <p:pic>
        <p:nvPicPr>
          <p:cNvPr id="2051" name="Picture 3" descr="D:\uni\unity_3d_presentation\block.jpg"/>
          <p:cNvPicPr>
            <a:picLocks noChangeAspect="1" noChangeArrowheads="1"/>
          </p:cNvPicPr>
          <p:nvPr/>
        </p:nvPicPr>
        <p:blipFill>
          <a:blip r:embed="rId2"/>
          <a:srcRect/>
          <a:stretch>
            <a:fillRect/>
          </a:stretch>
        </p:blipFill>
        <p:spPr bwMode="auto">
          <a:xfrm>
            <a:off x="8305800" y="0"/>
            <a:ext cx="838200" cy="792716"/>
          </a:xfrm>
          <a:prstGeom prst="rect">
            <a:avLst/>
          </a:prstGeom>
          <a:noFill/>
        </p:spPr>
      </p:pic>
      <p:sp>
        <p:nvSpPr>
          <p:cNvPr id="8" name="TextBox 7"/>
          <p:cNvSpPr txBox="1"/>
          <p:nvPr/>
        </p:nvSpPr>
        <p:spPr>
          <a:xfrm>
            <a:off x="8308515" y="6596390"/>
            <a:ext cx="835485" cy="261610"/>
          </a:xfrm>
          <a:prstGeom prst="rect">
            <a:avLst/>
          </a:prstGeom>
          <a:noFill/>
        </p:spPr>
        <p:txBody>
          <a:bodyPr wrap="none" rtlCol="0">
            <a:spAutoFit/>
          </a:bodyPr>
          <a:lstStyle/>
          <a:p>
            <a:r>
              <a:rPr lang="en-US" sz="1100" dirty="0"/>
              <a:t>i</a:t>
            </a:r>
            <a:r>
              <a:rPr lang="en-US" sz="1100" dirty="0" smtClean="0"/>
              <a:t>bjects.com</a:t>
            </a:r>
            <a:endParaRPr lang="en-US" sz="1100" dirty="0"/>
          </a:p>
        </p:txBody>
      </p:sp>
      <p:sp>
        <p:nvSpPr>
          <p:cNvPr id="9" name="Rectangle 8"/>
          <p:cNvSpPr/>
          <p:nvPr/>
        </p:nvSpPr>
        <p:spPr>
          <a:xfrm>
            <a:off x="0" y="6629400"/>
            <a:ext cx="681597" cy="261610"/>
          </a:xfrm>
          <a:prstGeom prst="rect">
            <a:avLst/>
          </a:prstGeom>
        </p:spPr>
        <p:txBody>
          <a:bodyPr wrap="none">
            <a:spAutoFit/>
          </a:bodyPr>
          <a:lstStyle/>
          <a:p>
            <a:r>
              <a:rPr lang="en-US" sz="1100" dirty="0" smtClean="0"/>
              <a:t>Scripting</a:t>
            </a:r>
            <a:endParaRPr lang="en-US" sz="1100" dirty="0"/>
          </a:p>
        </p:txBody>
      </p:sp>
      <p:sp>
        <p:nvSpPr>
          <p:cNvPr id="10" name="TextBox 9"/>
          <p:cNvSpPr txBox="1"/>
          <p:nvPr/>
        </p:nvSpPr>
        <p:spPr>
          <a:xfrm>
            <a:off x="152400" y="899077"/>
            <a:ext cx="8839200" cy="6297108"/>
          </a:xfrm>
          <a:prstGeom prst="rect">
            <a:avLst/>
          </a:prstGeom>
          <a:noFill/>
        </p:spPr>
        <p:txBody>
          <a:bodyPr wrap="square" rtlCol="0">
            <a:spAutoFit/>
          </a:bodyPr>
          <a:lstStyle/>
          <a:p>
            <a:pPr algn="just">
              <a:lnSpc>
                <a:spcPct val="90000"/>
              </a:lnSpc>
              <a:buFont typeface="Arial" pitchFamily="34" charset="0"/>
              <a:buChar char="•"/>
            </a:pPr>
            <a:r>
              <a:rPr lang="en-IE" dirty="0" smtClean="0">
                <a:latin typeface="Calibri" charset="0"/>
              </a:rPr>
              <a:t> Unity implements a MONO compiler</a:t>
            </a:r>
          </a:p>
          <a:p>
            <a:pPr algn="just">
              <a:lnSpc>
                <a:spcPct val="90000"/>
              </a:lnSpc>
              <a:buFont typeface="Arial" pitchFamily="34" charset="0"/>
              <a:buChar char="•"/>
            </a:pPr>
            <a:endParaRPr lang="en-IE" dirty="0" smtClean="0">
              <a:latin typeface="Calibri" charset="0"/>
            </a:endParaRPr>
          </a:p>
          <a:p>
            <a:pPr algn="just">
              <a:lnSpc>
                <a:spcPct val="90000"/>
              </a:lnSpc>
              <a:buFont typeface="Arial" pitchFamily="34" charset="0"/>
              <a:buChar char="•"/>
            </a:pPr>
            <a:r>
              <a:rPr lang="en-IE" dirty="0" smtClean="0">
                <a:latin typeface="Calibri" charset="0"/>
              </a:rPr>
              <a:t> Scripts can be written in</a:t>
            </a:r>
          </a:p>
          <a:p>
            <a:pPr lvl="1" algn="just">
              <a:lnSpc>
                <a:spcPct val="90000"/>
              </a:lnSpc>
            </a:pPr>
            <a:r>
              <a:rPr lang="en-IE" b="1" dirty="0" smtClean="0">
                <a:latin typeface="Calibri" charset="0"/>
              </a:rPr>
              <a:t>JavaScript</a:t>
            </a:r>
          </a:p>
          <a:p>
            <a:pPr lvl="2" algn="just">
              <a:lnSpc>
                <a:spcPct val="90000"/>
              </a:lnSpc>
            </a:pPr>
            <a:r>
              <a:rPr lang="en-IE" dirty="0" smtClean="0">
                <a:latin typeface="Calibri" charset="0"/>
              </a:rPr>
              <a:t>Note – most introductory tutorials are written in </a:t>
            </a:r>
            <a:r>
              <a:rPr lang="en-IE" dirty="0" err="1" smtClean="0">
                <a:latin typeface="Calibri" charset="0"/>
              </a:rPr>
              <a:t>Javascript</a:t>
            </a:r>
            <a:r>
              <a:rPr lang="en-IE" dirty="0" smtClean="0">
                <a:latin typeface="Calibri" charset="0"/>
              </a:rPr>
              <a:t> – for those </a:t>
            </a:r>
            <a:r>
              <a:rPr lang="en-IE" dirty="0" err="1" smtClean="0">
                <a:latin typeface="Calibri" charset="0"/>
              </a:rPr>
              <a:t>learni</a:t>
            </a:r>
            <a:r>
              <a:rPr lang="en-US" dirty="0" err="1" smtClean="0">
                <a:latin typeface="Calibri" charset="0"/>
              </a:rPr>
              <a:t>ng</a:t>
            </a:r>
            <a:r>
              <a:rPr lang="en-IE" dirty="0" smtClean="0">
                <a:latin typeface="Calibri" charset="0"/>
              </a:rPr>
              <a:t> programming its fine</a:t>
            </a:r>
          </a:p>
          <a:p>
            <a:pPr lvl="1" algn="just">
              <a:lnSpc>
                <a:spcPct val="90000"/>
              </a:lnSpc>
            </a:pPr>
            <a:r>
              <a:rPr lang="en-IE" b="1" dirty="0" smtClean="0">
                <a:latin typeface="Calibri" charset="0"/>
              </a:rPr>
              <a:t>C#</a:t>
            </a:r>
          </a:p>
          <a:p>
            <a:pPr lvl="2" algn="just">
              <a:lnSpc>
                <a:spcPct val="90000"/>
              </a:lnSpc>
            </a:pPr>
            <a:r>
              <a:rPr lang="en-US" dirty="0" smtClean="0">
                <a:latin typeface="Calibri" charset="0"/>
              </a:rPr>
              <a:t>V</a:t>
            </a:r>
            <a:r>
              <a:rPr lang="en-IE" dirty="0" err="1" smtClean="0">
                <a:latin typeface="Calibri" charset="0"/>
              </a:rPr>
              <a:t>ery</a:t>
            </a:r>
            <a:r>
              <a:rPr lang="en-IE" dirty="0" smtClean="0">
                <a:latin typeface="Calibri" charset="0"/>
              </a:rPr>
              <a:t> similar to Java, Unity can be integrated with the Microsoft Visual Studio editor, to get full benefits of code completion, source version control etc.</a:t>
            </a:r>
          </a:p>
          <a:p>
            <a:pPr lvl="2" algn="just">
              <a:lnSpc>
                <a:spcPct val="90000"/>
              </a:lnSpc>
            </a:pPr>
            <a:r>
              <a:rPr lang="en-IE" dirty="0" smtClean="0">
                <a:latin typeface="Calibri" charset="0"/>
              </a:rPr>
              <a:t>Serious developers work in C#</a:t>
            </a:r>
          </a:p>
          <a:p>
            <a:pPr lvl="2" algn="just">
              <a:lnSpc>
                <a:spcPct val="90000"/>
              </a:lnSpc>
            </a:pPr>
            <a:endParaRPr lang="en-IE" dirty="0" smtClean="0">
              <a:latin typeface="Calibri" charset="0"/>
            </a:endParaRPr>
          </a:p>
          <a:p>
            <a:pPr algn="just">
              <a:buFont typeface="Arial" pitchFamily="34" charset="0"/>
              <a:buChar char="•"/>
            </a:pPr>
            <a:r>
              <a:rPr lang="en-US" dirty="0" smtClean="0"/>
              <a:t> In Unity, select from the menu Assets-&gt;Sync </a:t>
            </a:r>
            <a:r>
              <a:rPr lang="en-US" dirty="0" err="1" smtClean="0"/>
              <a:t>VisualStudio</a:t>
            </a:r>
            <a:r>
              <a:rPr lang="en-US" dirty="0" smtClean="0"/>
              <a:t> Project </a:t>
            </a:r>
          </a:p>
          <a:p>
            <a:pPr algn="just">
              <a:buFont typeface="Arial" pitchFamily="34" charset="0"/>
              <a:buChar char="•"/>
            </a:pPr>
            <a:r>
              <a:rPr lang="en-US" dirty="0" smtClean="0"/>
              <a:t> Find the newly created .</a:t>
            </a:r>
            <a:r>
              <a:rPr lang="en-US" dirty="0" err="1" smtClean="0"/>
              <a:t>sln</a:t>
            </a:r>
            <a:r>
              <a:rPr lang="en-US" dirty="0" smtClean="0"/>
              <a:t> file in your Unity project (one folder up from your Assets folder) </a:t>
            </a:r>
          </a:p>
          <a:p>
            <a:pPr algn="just">
              <a:buFont typeface="Arial" pitchFamily="34" charset="0"/>
              <a:buChar char="•"/>
            </a:pPr>
            <a:r>
              <a:rPr lang="en-US" dirty="0" smtClean="0"/>
              <a:t> Open that file with Visual Studio Express. </a:t>
            </a:r>
          </a:p>
          <a:p>
            <a:pPr algn="just">
              <a:buFont typeface="Arial" pitchFamily="34" charset="0"/>
              <a:buChar char="•"/>
            </a:pPr>
            <a:r>
              <a:rPr lang="en-US" dirty="0" smtClean="0"/>
              <a:t> In Unity, go to Edit-&gt;Preferences, and make sure that Visual Studio is selected as your preferred external editor. </a:t>
            </a:r>
          </a:p>
          <a:p>
            <a:pPr algn="just">
              <a:buFont typeface="Arial" pitchFamily="34" charset="0"/>
              <a:buChar char="•"/>
            </a:pPr>
            <a:r>
              <a:rPr lang="en-US" dirty="0" smtClean="0"/>
              <a:t> </a:t>
            </a:r>
            <a:r>
              <a:rPr lang="en-US" dirty="0" err="1" smtClean="0"/>
              <a:t>Doubleclick</a:t>
            </a:r>
            <a:r>
              <a:rPr lang="en-US" dirty="0" smtClean="0"/>
              <a:t> a C# file in your project. Visual Studio should automatically open that file for you. </a:t>
            </a:r>
          </a:p>
          <a:p>
            <a:pPr algn="just">
              <a:buFont typeface="Arial" pitchFamily="34" charset="0"/>
              <a:buChar char="•"/>
            </a:pPr>
            <a:r>
              <a:rPr lang="en-US" dirty="0" smtClean="0"/>
              <a:t> You can edit the file, save, and switch back to Unity. </a:t>
            </a:r>
          </a:p>
          <a:p>
            <a:pPr algn="just">
              <a:buFont typeface="Arial" pitchFamily="34" charset="0"/>
              <a:buChar char="•"/>
            </a:pPr>
            <a:r>
              <a:rPr lang="en-US" dirty="0" smtClean="0"/>
              <a:t> You can now edit all your script files, and switch back to Unity to use them. </a:t>
            </a:r>
          </a:p>
          <a:p>
            <a:pPr>
              <a:buFont typeface="Arial" pitchFamily="34" charset="0"/>
              <a:buChar char="•"/>
            </a:pPr>
            <a:endParaRPr lang="en-US" dirty="0" smtClean="0"/>
          </a:p>
          <a:p>
            <a:pPr lvl="2">
              <a:lnSpc>
                <a:spcPct val="90000"/>
              </a:lnSpc>
            </a:pPr>
            <a:endParaRPr lang="en-IE" dirty="0" smtClean="0">
              <a:latin typeface="Calibri" charset="0"/>
            </a:endParaRPr>
          </a:p>
          <a:p>
            <a:pPr lvl="2">
              <a:lnSpc>
                <a:spcPct val="90000"/>
              </a:lnSpc>
            </a:pPr>
            <a:endParaRPr lang="en-IE" dirty="0" smtClean="0">
              <a:latin typeface="Calibri" charset="0"/>
            </a:endParaRPr>
          </a:p>
          <a:p>
            <a:pPr lvl="2">
              <a:lnSpc>
                <a:spcPct val="90000"/>
              </a:lnSpc>
            </a:pPr>
            <a:endParaRPr lang="en-IE" sz="1400" dirty="0" smtClean="0">
              <a:latin typeface="Calibri" charset="0"/>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8" presetClass="emph" presetSubtype="0" fill="hold" nodeType="clickEffect">
                                  <p:stCondLst>
                                    <p:cond delay="0"/>
                                  </p:stCondLst>
                                  <p:iterate type="lt">
                                    <p:tmPct val="4000"/>
                                  </p:iterate>
                                  <p:childTnLst>
                                    <p:set>
                                      <p:cBhvr override="childStyle">
                                        <p:cTn id="13" dur="500" fill="hold"/>
                                        <p:tgtEl>
                                          <p:spTgt spid="10">
                                            <p:txEl>
                                              <p:pRg st="0" end="0"/>
                                            </p:txEl>
                                          </p:spTgt>
                                        </p:tgtEl>
                                        <p:attrNameLst>
                                          <p:attrName>style.textDecorationUnderline</p:attrName>
                                        </p:attrNameLst>
                                      </p:cBhvr>
                                      <p:to>
                                        <p:strVal val="true"/>
                                      </p:to>
                                    </p:set>
                                  </p:childTnLst>
                                </p:cTn>
                              </p:par>
                              <p:par>
                                <p:cTn id="14" presetID="18" presetClass="emph" presetSubtype="0" fill="hold" nodeType="withEffect">
                                  <p:stCondLst>
                                    <p:cond delay="0"/>
                                  </p:stCondLst>
                                  <p:iterate type="lt">
                                    <p:tmPct val="4000"/>
                                  </p:iterate>
                                  <p:childTnLst>
                                    <p:set>
                                      <p:cBhvr override="childStyle">
                                        <p:cTn id="15" dur="500" fill="hold"/>
                                        <p:tgtEl>
                                          <p:spTgt spid="10">
                                            <p:txEl>
                                              <p:pRg st="2" end="2"/>
                                            </p:txEl>
                                          </p:spTgt>
                                        </p:tgtEl>
                                        <p:attrNameLst>
                                          <p:attrName>style.textDecorationUnderline</p:attrName>
                                        </p:attrNameLst>
                                      </p:cBhvr>
                                      <p:to>
                                        <p:strVal val="true"/>
                                      </p:to>
                                    </p:set>
                                  </p:childTnLst>
                                </p:cTn>
                              </p:par>
                              <p:par>
                                <p:cTn id="16" presetID="18" presetClass="emph" presetSubtype="0" fill="hold" nodeType="withEffect">
                                  <p:stCondLst>
                                    <p:cond delay="0"/>
                                  </p:stCondLst>
                                  <p:iterate type="lt">
                                    <p:tmPct val="4000"/>
                                  </p:iterate>
                                  <p:childTnLst>
                                    <p:set>
                                      <p:cBhvr override="childStyle">
                                        <p:cTn id="17" dur="500" fill="hold"/>
                                        <p:tgtEl>
                                          <p:spTgt spid="10">
                                            <p:txEl>
                                              <p:pRg st="3" end="3"/>
                                            </p:txEl>
                                          </p:spTgt>
                                        </p:tgtEl>
                                        <p:attrNameLst>
                                          <p:attrName>style.textDecorationUnderline</p:attrName>
                                        </p:attrNameLst>
                                      </p:cBhvr>
                                      <p:to>
                                        <p:strVal val="true"/>
                                      </p:to>
                                    </p:set>
                                  </p:childTnLst>
                                </p:cTn>
                              </p:par>
                              <p:par>
                                <p:cTn id="18" presetID="18" presetClass="emph" presetSubtype="0" fill="hold" nodeType="withEffect">
                                  <p:stCondLst>
                                    <p:cond delay="0"/>
                                  </p:stCondLst>
                                  <p:iterate type="lt">
                                    <p:tmPct val="4000"/>
                                  </p:iterate>
                                  <p:childTnLst>
                                    <p:set>
                                      <p:cBhvr override="childStyle">
                                        <p:cTn id="19" dur="500" fill="hold"/>
                                        <p:tgtEl>
                                          <p:spTgt spid="10">
                                            <p:txEl>
                                              <p:pRg st="4" end="4"/>
                                            </p:txEl>
                                          </p:spTgt>
                                        </p:tgtEl>
                                        <p:attrNameLst>
                                          <p:attrName>style.textDecorationUnderline</p:attrName>
                                        </p:attrNameLst>
                                      </p:cBhvr>
                                      <p:to>
                                        <p:strVal val="true"/>
                                      </p:to>
                                    </p:set>
                                  </p:childTnLst>
                                </p:cTn>
                              </p:par>
                              <p:par>
                                <p:cTn id="20" presetID="18" presetClass="emph" presetSubtype="0" fill="hold" nodeType="withEffect">
                                  <p:stCondLst>
                                    <p:cond delay="0"/>
                                  </p:stCondLst>
                                  <p:iterate type="lt">
                                    <p:tmPct val="4000"/>
                                  </p:iterate>
                                  <p:childTnLst>
                                    <p:set>
                                      <p:cBhvr override="childStyle">
                                        <p:cTn id="21" dur="500" fill="hold"/>
                                        <p:tgtEl>
                                          <p:spTgt spid="10">
                                            <p:txEl>
                                              <p:pRg st="5" end="5"/>
                                            </p:txEl>
                                          </p:spTgt>
                                        </p:tgtEl>
                                        <p:attrNameLst>
                                          <p:attrName>style.textDecorationUnderline</p:attrName>
                                        </p:attrNameLst>
                                      </p:cBhvr>
                                      <p:to>
                                        <p:strVal val="true"/>
                                      </p:to>
                                    </p:set>
                                  </p:childTnLst>
                                </p:cTn>
                              </p:par>
                              <p:par>
                                <p:cTn id="22" presetID="18" presetClass="emph" presetSubtype="0" fill="hold" nodeType="withEffect">
                                  <p:stCondLst>
                                    <p:cond delay="0"/>
                                  </p:stCondLst>
                                  <p:iterate type="lt">
                                    <p:tmPct val="4000"/>
                                  </p:iterate>
                                  <p:childTnLst>
                                    <p:set>
                                      <p:cBhvr override="childStyle">
                                        <p:cTn id="23" dur="500" fill="hold"/>
                                        <p:tgtEl>
                                          <p:spTgt spid="10">
                                            <p:txEl>
                                              <p:pRg st="6" end="6"/>
                                            </p:txEl>
                                          </p:spTgt>
                                        </p:tgtEl>
                                        <p:attrNameLst>
                                          <p:attrName>style.textDecorationUnderline</p:attrName>
                                        </p:attrNameLst>
                                      </p:cBhvr>
                                      <p:to>
                                        <p:strVal val="true"/>
                                      </p:to>
                                    </p:set>
                                  </p:childTnLst>
                                </p:cTn>
                              </p:par>
                              <p:par>
                                <p:cTn id="24" presetID="18" presetClass="emph" presetSubtype="0" fill="hold" nodeType="withEffect">
                                  <p:stCondLst>
                                    <p:cond delay="0"/>
                                  </p:stCondLst>
                                  <p:iterate type="lt">
                                    <p:tmPct val="4000"/>
                                  </p:iterate>
                                  <p:childTnLst>
                                    <p:set>
                                      <p:cBhvr override="childStyle">
                                        <p:cTn id="25" dur="500" fill="hold"/>
                                        <p:tgtEl>
                                          <p:spTgt spid="10">
                                            <p:txEl>
                                              <p:pRg st="7" end="7"/>
                                            </p:txEl>
                                          </p:spTgt>
                                        </p:tgtEl>
                                        <p:attrNameLst>
                                          <p:attrName>style.textDecorationUnderline</p:attrName>
                                        </p:attrNameLst>
                                      </p:cBhvr>
                                      <p:to>
                                        <p:strVal val="true"/>
                                      </p:to>
                                    </p:set>
                                  </p:childTnLst>
                                </p:cTn>
                              </p:par>
                              <p:par>
                                <p:cTn id="26" presetID="18" presetClass="emph" presetSubtype="0" fill="hold" nodeType="withEffect">
                                  <p:stCondLst>
                                    <p:cond delay="0"/>
                                  </p:stCondLst>
                                  <p:iterate type="lt">
                                    <p:tmPct val="4000"/>
                                  </p:iterate>
                                  <p:childTnLst>
                                    <p:set>
                                      <p:cBhvr override="childStyle">
                                        <p:cTn id="27" dur="500" fill="hold"/>
                                        <p:tgtEl>
                                          <p:spTgt spid="10">
                                            <p:txEl>
                                              <p:pRg st="9" end="9"/>
                                            </p:txEl>
                                          </p:spTgt>
                                        </p:tgtEl>
                                        <p:attrNameLst>
                                          <p:attrName>style.textDecorationUnderline</p:attrName>
                                        </p:attrNameLst>
                                      </p:cBhvr>
                                      <p:to>
                                        <p:strVal val="true"/>
                                      </p:to>
                                    </p:set>
                                  </p:childTnLst>
                                </p:cTn>
                              </p:par>
                              <p:par>
                                <p:cTn id="28" presetID="18" presetClass="emph" presetSubtype="0" fill="hold" nodeType="withEffect">
                                  <p:stCondLst>
                                    <p:cond delay="0"/>
                                  </p:stCondLst>
                                  <p:iterate type="lt">
                                    <p:tmPct val="4000"/>
                                  </p:iterate>
                                  <p:childTnLst>
                                    <p:set>
                                      <p:cBhvr override="childStyle">
                                        <p:cTn id="29" dur="500" fill="hold"/>
                                        <p:tgtEl>
                                          <p:spTgt spid="10">
                                            <p:txEl>
                                              <p:pRg st="10" end="10"/>
                                            </p:txEl>
                                          </p:spTgt>
                                        </p:tgtEl>
                                        <p:attrNameLst>
                                          <p:attrName>style.textDecorationUnderline</p:attrName>
                                        </p:attrNameLst>
                                      </p:cBhvr>
                                      <p:to>
                                        <p:strVal val="true"/>
                                      </p:to>
                                    </p:set>
                                  </p:childTnLst>
                                </p:cTn>
                              </p:par>
                              <p:par>
                                <p:cTn id="30" presetID="18" presetClass="emph" presetSubtype="0" fill="hold" nodeType="withEffect">
                                  <p:stCondLst>
                                    <p:cond delay="0"/>
                                  </p:stCondLst>
                                  <p:iterate type="lt">
                                    <p:tmPct val="4000"/>
                                  </p:iterate>
                                  <p:childTnLst>
                                    <p:set>
                                      <p:cBhvr override="childStyle">
                                        <p:cTn id="31" dur="500" fill="hold"/>
                                        <p:tgtEl>
                                          <p:spTgt spid="10">
                                            <p:txEl>
                                              <p:pRg st="11" end="11"/>
                                            </p:txEl>
                                          </p:spTgt>
                                        </p:tgtEl>
                                        <p:attrNameLst>
                                          <p:attrName>style.textDecorationUnderline</p:attrName>
                                        </p:attrNameLst>
                                      </p:cBhvr>
                                      <p:to>
                                        <p:strVal val="true"/>
                                      </p:to>
                                    </p:set>
                                  </p:childTnLst>
                                </p:cTn>
                              </p:par>
                              <p:par>
                                <p:cTn id="32" presetID="18" presetClass="emph" presetSubtype="0" fill="hold" nodeType="withEffect">
                                  <p:stCondLst>
                                    <p:cond delay="0"/>
                                  </p:stCondLst>
                                  <p:iterate type="lt">
                                    <p:tmPct val="4000"/>
                                  </p:iterate>
                                  <p:childTnLst>
                                    <p:set>
                                      <p:cBhvr override="childStyle">
                                        <p:cTn id="33" dur="500" fill="hold"/>
                                        <p:tgtEl>
                                          <p:spTgt spid="10">
                                            <p:txEl>
                                              <p:pRg st="12" end="12"/>
                                            </p:txEl>
                                          </p:spTgt>
                                        </p:tgtEl>
                                        <p:attrNameLst>
                                          <p:attrName>style.textDecorationUnderline</p:attrName>
                                        </p:attrNameLst>
                                      </p:cBhvr>
                                      <p:to>
                                        <p:strVal val="true"/>
                                      </p:to>
                                    </p:set>
                                  </p:childTnLst>
                                </p:cTn>
                              </p:par>
                              <p:par>
                                <p:cTn id="34" presetID="18" presetClass="emph" presetSubtype="0" fill="hold" nodeType="withEffect">
                                  <p:stCondLst>
                                    <p:cond delay="0"/>
                                  </p:stCondLst>
                                  <p:iterate type="lt">
                                    <p:tmPct val="4000"/>
                                  </p:iterate>
                                  <p:childTnLst>
                                    <p:set>
                                      <p:cBhvr override="childStyle">
                                        <p:cTn id="35" dur="500" fill="hold"/>
                                        <p:tgtEl>
                                          <p:spTgt spid="10">
                                            <p:txEl>
                                              <p:pRg st="13" end="13"/>
                                            </p:txEl>
                                          </p:spTgt>
                                        </p:tgtEl>
                                        <p:attrNameLst>
                                          <p:attrName>style.textDecorationUnderline</p:attrName>
                                        </p:attrNameLst>
                                      </p:cBhvr>
                                      <p:to>
                                        <p:strVal val="true"/>
                                      </p:to>
                                    </p:set>
                                  </p:childTnLst>
                                </p:cTn>
                              </p:par>
                              <p:par>
                                <p:cTn id="36" presetID="18" presetClass="emph" presetSubtype="0" fill="hold" nodeType="withEffect">
                                  <p:stCondLst>
                                    <p:cond delay="0"/>
                                  </p:stCondLst>
                                  <p:iterate type="lt">
                                    <p:tmPct val="4000"/>
                                  </p:iterate>
                                  <p:childTnLst>
                                    <p:set>
                                      <p:cBhvr override="childStyle">
                                        <p:cTn id="37" dur="500" fill="hold"/>
                                        <p:tgtEl>
                                          <p:spTgt spid="10">
                                            <p:txEl>
                                              <p:pRg st="14" end="14"/>
                                            </p:txEl>
                                          </p:spTgt>
                                        </p:tgtEl>
                                        <p:attrNameLst>
                                          <p:attrName>style.textDecorationUnderline</p:attrName>
                                        </p:attrNameLst>
                                      </p:cBhvr>
                                      <p:to>
                                        <p:strVal val="true"/>
                                      </p:to>
                                    </p:set>
                                  </p:childTnLst>
                                </p:cTn>
                              </p:par>
                              <p:par>
                                <p:cTn id="38" presetID="18" presetClass="emph" presetSubtype="0" fill="hold" nodeType="withEffect">
                                  <p:stCondLst>
                                    <p:cond delay="0"/>
                                  </p:stCondLst>
                                  <p:iterate type="lt">
                                    <p:tmPct val="4000"/>
                                  </p:iterate>
                                  <p:childTnLst>
                                    <p:set>
                                      <p:cBhvr override="childStyle">
                                        <p:cTn id="39" dur="500" fill="hold"/>
                                        <p:tgtEl>
                                          <p:spTgt spid="10">
                                            <p:txEl>
                                              <p:pRg st="15" end="15"/>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8930"/>
            <a:ext cx="4204997" cy="923330"/>
          </a:xfrm>
          <a:prstGeom prst="rect">
            <a:avLst/>
          </a:prstGeom>
          <a:noFill/>
        </p:spPr>
        <p:txBody>
          <a:bodyPr wrap="none" lIns="91440" tIns="45720" rIns="91440" bIns="45720">
            <a:spAutoFit/>
          </a:bodyPr>
          <a:lstStyle/>
          <a:p>
            <a:r>
              <a:rPr lang="en-IE" sz="5400" b="1" dirty="0" smtClean="0">
                <a:ln w="17780" cmpd="sng">
                  <a:solidFill>
                    <a:srgbClr val="FFFFFF"/>
                  </a:solidFill>
                  <a:prstDash val="solid"/>
                  <a:miter lim="800000"/>
                </a:ln>
                <a:solidFill>
                  <a:schemeClr val="bg2">
                    <a:lumMod val="25000"/>
                  </a:schemeClr>
                </a:solidFill>
                <a:effectLst>
                  <a:outerShdw blurRad="50800" algn="tl" rotWithShape="0">
                    <a:srgbClr val="000000"/>
                  </a:outerShdw>
                </a:effectLst>
                <a:latin typeface="Calibri" charset="0"/>
              </a:rPr>
              <a:t>Game Objects</a:t>
            </a:r>
            <a:endParaRPr lang="en-US" sz="5400" b="1" dirty="0">
              <a:ln w="17780" cmpd="sng">
                <a:solidFill>
                  <a:srgbClr val="FFFFFF"/>
                </a:solidFill>
                <a:prstDash val="solid"/>
                <a:miter lim="800000"/>
              </a:ln>
              <a:solidFill>
                <a:schemeClr val="bg2">
                  <a:lumMod val="25000"/>
                </a:schemeClr>
              </a:solidFill>
              <a:effectLst>
                <a:outerShdw blurRad="50800" algn="tl" rotWithShape="0">
                  <a:srgbClr val="000000"/>
                </a:outerShdw>
              </a:effectLst>
            </a:endParaRPr>
          </a:p>
        </p:txBody>
      </p:sp>
      <p:pic>
        <p:nvPicPr>
          <p:cNvPr id="2051" name="Picture 3" descr="D:\uni\unity_3d_presentation\block.jpg"/>
          <p:cNvPicPr>
            <a:picLocks noChangeAspect="1" noChangeArrowheads="1"/>
          </p:cNvPicPr>
          <p:nvPr/>
        </p:nvPicPr>
        <p:blipFill>
          <a:blip r:embed="rId2"/>
          <a:srcRect/>
          <a:stretch>
            <a:fillRect/>
          </a:stretch>
        </p:blipFill>
        <p:spPr bwMode="auto">
          <a:xfrm>
            <a:off x="8305800" y="0"/>
            <a:ext cx="838200" cy="792716"/>
          </a:xfrm>
          <a:prstGeom prst="rect">
            <a:avLst/>
          </a:prstGeom>
          <a:noFill/>
        </p:spPr>
      </p:pic>
      <p:sp>
        <p:nvSpPr>
          <p:cNvPr id="8" name="TextBox 7"/>
          <p:cNvSpPr txBox="1"/>
          <p:nvPr/>
        </p:nvSpPr>
        <p:spPr>
          <a:xfrm>
            <a:off x="8308515" y="6596390"/>
            <a:ext cx="835485" cy="261610"/>
          </a:xfrm>
          <a:prstGeom prst="rect">
            <a:avLst/>
          </a:prstGeom>
          <a:noFill/>
        </p:spPr>
        <p:txBody>
          <a:bodyPr wrap="none" rtlCol="0">
            <a:spAutoFit/>
          </a:bodyPr>
          <a:lstStyle/>
          <a:p>
            <a:r>
              <a:rPr lang="en-US" sz="1100" dirty="0"/>
              <a:t>i</a:t>
            </a:r>
            <a:r>
              <a:rPr lang="en-US" sz="1100" dirty="0" smtClean="0"/>
              <a:t>bjects.com</a:t>
            </a:r>
            <a:endParaRPr lang="en-US" sz="1100" dirty="0"/>
          </a:p>
        </p:txBody>
      </p:sp>
      <p:sp>
        <p:nvSpPr>
          <p:cNvPr id="9" name="Rectangle 8"/>
          <p:cNvSpPr/>
          <p:nvPr/>
        </p:nvSpPr>
        <p:spPr>
          <a:xfrm>
            <a:off x="0" y="6629400"/>
            <a:ext cx="1579278" cy="261610"/>
          </a:xfrm>
          <a:prstGeom prst="rect">
            <a:avLst/>
          </a:prstGeom>
        </p:spPr>
        <p:txBody>
          <a:bodyPr wrap="none">
            <a:spAutoFit/>
          </a:bodyPr>
          <a:lstStyle/>
          <a:p>
            <a:r>
              <a:rPr lang="en-US" sz="1100" dirty="0" smtClean="0"/>
              <a:t>Game Objects &amp; Prefabs</a:t>
            </a:r>
            <a:endParaRPr lang="en-US" sz="1100" dirty="0"/>
          </a:p>
        </p:txBody>
      </p:sp>
      <p:sp>
        <p:nvSpPr>
          <p:cNvPr id="10" name="TextBox 9"/>
          <p:cNvSpPr txBox="1"/>
          <p:nvPr/>
        </p:nvSpPr>
        <p:spPr>
          <a:xfrm>
            <a:off x="152400" y="838200"/>
            <a:ext cx="8991600" cy="1754326"/>
          </a:xfrm>
          <a:prstGeom prst="rect">
            <a:avLst/>
          </a:prstGeom>
          <a:noFill/>
        </p:spPr>
        <p:txBody>
          <a:bodyPr wrap="square" rtlCol="0">
            <a:spAutoFit/>
          </a:bodyPr>
          <a:lstStyle/>
          <a:p>
            <a:pPr algn="just">
              <a:buFont typeface="Arial" pitchFamily="34" charset="0"/>
              <a:buChar char="•"/>
            </a:pPr>
            <a:r>
              <a:rPr lang="en-IE" dirty="0" smtClean="0">
                <a:latin typeface="Calibri" charset="0"/>
              </a:rPr>
              <a:t> Everything in a scene is either a Game Object </a:t>
            </a:r>
            <a:r>
              <a:rPr lang="en-US" dirty="0" smtClean="0">
                <a:latin typeface="Calibri" charset="0"/>
              </a:rPr>
              <a:t>o</a:t>
            </a:r>
            <a:r>
              <a:rPr lang="en-IE" dirty="0" smtClean="0">
                <a:latin typeface="Calibri" charset="0"/>
              </a:rPr>
              <a:t>r a component inside a Game Object</a:t>
            </a:r>
          </a:p>
          <a:p>
            <a:pPr algn="just">
              <a:buFont typeface="Arial" pitchFamily="34" charset="0"/>
              <a:buChar char="•"/>
            </a:pPr>
            <a:r>
              <a:rPr lang="en-IE" dirty="0" smtClean="0">
                <a:latin typeface="Calibri" charset="0"/>
              </a:rPr>
              <a:t> Every Game Object has at least 1 COMPONENT</a:t>
            </a:r>
          </a:p>
          <a:p>
            <a:pPr lvl="1" algn="just"/>
            <a:r>
              <a:rPr lang="en-IE" dirty="0" smtClean="0">
                <a:latin typeface="Calibri" charset="0"/>
              </a:rPr>
              <a:t>Its TRANSFORM – an object’s position, scale, rotation</a:t>
            </a:r>
          </a:p>
          <a:p>
            <a:pPr lvl="1" algn="just"/>
            <a:r>
              <a:rPr lang="en-US" dirty="0" smtClean="0">
                <a:latin typeface="Calibri" charset="0"/>
              </a:rPr>
              <a:t>O</a:t>
            </a:r>
            <a:r>
              <a:rPr lang="en-IE" dirty="0" err="1" smtClean="0">
                <a:latin typeface="Calibri" charset="0"/>
              </a:rPr>
              <a:t>ther</a:t>
            </a:r>
            <a:r>
              <a:rPr lang="en-IE" dirty="0" smtClean="0">
                <a:latin typeface="Calibri" charset="0"/>
              </a:rPr>
              <a:t> components depend on object type (audio, mesh, material, script etc.)</a:t>
            </a:r>
          </a:p>
          <a:p>
            <a:pPr algn="just">
              <a:buFont typeface="Arial" pitchFamily="34" charset="0"/>
              <a:buChar char="•"/>
            </a:pPr>
            <a:r>
              <a:rPr lang="en-IE" dirty="0" smtClean="0">
                <a:latin typeface="Calibri" charset="0"/>
              </a:rPr>
              <a:t> Game objects can be in a HIERARHCY – so an object can be a sub-object of another object</a:t>
            </a:r>
          </a:p>
          <a:p>
            <a:pPr lvl="1" algn="just"/>
            <a:r>
              <a:rPr lang="en-IE" dirty="0" smtClean="0">
                <a:latin typeface="Calibri" charset="0"/>
              </a:rPr>
              <a:t>E.g. an “arm” object can be a sub-object of a “body” object etc.</a:t>
            </a:r>
            <a:endParaRPr lang="en-IE" dirty="0">
              <a:latin typeface="Calibri" charset="0"/>
            </a:endParaRPr>
          </a:p>
        </p:txBody>
      </p:sp>
      <p:sp>
        <p:nvSpPr>
          <p:cNvPr id="7" name="Rectangle 6"/>
          <p:cNvSpPr/>
          <p:nvPr/>
        </p:nvSpPr>
        <p:spPr>
          <a:xfrm>
            <a:off x="228600" y="2590800"/>
            <a:ext cx="2329356" cy="923330"/>
          </a:xfrm>
          <a:prstGeom prst="rect">
            <a:avLst/>
          </a:prstGeom>
          <a:noFill/>
        </p:spPr>
        <p:txBody>
          <a:bodyPr wrap="none" lIns="91440" tIns="45720" rIns="91440" bIns="45720">
            <a:spAutoFit/>
          </a:bodyPr>
          <a:lstStyle/>
          <a:p>
            <a:r>
              <a:rPr lang="en-IE" sz="5400" b="1" dirty="0" smtClean="0">
                <a:ln w="17780" cmpd="sng">
                  <a:solidFill>
                    <a:srgbClr val="FFFFFF"/>
                  </a:solidFill>
                  <a:prstDash val="solid"/>
                  <a:miter lim="800000"/>
                </a:ln>
                <a:solidFill>
                  <a:schemeClr val="bg2">
                    <a:lumMod val="25000"/>
                  </a:schemeClr>
                </a:solidFill>
                <a:effectLst>
                  <a:outerShdw blurRad="50800" algn="tl" rotWithShape="0">
                    <a:srgbClr val="000000"/>
                  </a:outerShdw>
                </a:effectLst>
                <a:latin typeface="Calibri" charset="0"/>
              </a:rPr>
              <a:t>Prefabs</a:t>
            </a:r>
            <a:endParaRPr lang="en-US" sz="5400" b="1" dirty="0">
              <a:ln w="17780" cmpd="sng">
                <a:solidFill>
                  <a:srgbClr val="FFFFFF"/>
                </a:solidFill>
                <a:prstDash val="solid"/>
                <a:miter lim="800000"/>
              </a:ln>
              <a:solidFill>
                <a:schemeClr val="bg2">
                  <a:lumMod val="25000"/>
                </a:schemeClr>
              </a:solidFill>
              <a:effectLst>
                <a:outerShdw blurRad="50800" algn="tl" rotWithShape="0">
                  <a:srgbClr val="000000"/>
                </a:outerShdw>
              </a:effectLst>
            </a:endParaRPr>
          </a:p>
        </p:txBody>
      </p:sp>
      <p:sp>
        <p:nvSpPr>
          <p:cNvPr id="11" name="TextBox 10"/>
          <p:cNvSpPr txBox="1"/>
          <p:nvPr/>
        </p:nvSpPr>
        <p:spPr>
          <a:xfrm>
            <a:off x="228600" y="3386041"/>
            <a:ext cx="8610600" cy="2986972"/>
          </a:xfrm>
          <a:prstGeom prst="rect">
            <a:avLst/>
          </a:prstGeom>
          <a:noFill/>
        </p:spPr>
        <p:txBody>
          <a:bodyPr wrap="square" rtlCol="0">
            <a:spAutoFit/>
          </a:bodyPr>
          <a:lstStyle/>
          <a:p>
            <a:pPr algn="just">
              <a:lnSpc>
                <a:spcPct val="90000"/>
              </a:lnSpc>
            </a:pPr>
            <a:r>
              <a:rPr lang="en-IE" dirty="0" smtClean="0">
                <a:latin typeface="Calibri" charset="0"/>
              </a:rPr>
              <a:t>Since object-oriented (although this is partially hidden when scripting in JavaScript) instances can be INSTANTIATED at run time.</a:t>
            </a:r>
          </a:p>
          <a:p>
            <a:pPr algn="just">
              <a:lnSpc>
                <a:spcPct val="90000"/>
              </a:lnSpc>
            </a:pPr>
            <a:r>
              <a:rPr lang="en-IE" dirty="0" smtClean="0">
                <a:latin typeface="Calibri" charset="0"/>
              </a:rPr>
              <a:t>Unity uses the term PREFAB for a pre-fabricated object template (i.e. a class combining 3D objects and scripts)</a:t>
            </a:r>
          </a:p>
          <a:p>
            <a:pPr algn="just">
              <a:lnSpc>
                <a:spcPct val="90000"/>
              </a:lnSpc>
            </a:pPr>
            <a:r>
              <a:rPr lang="en-IE" dirty="0" smtClean="0">
                <a:latin typeface="Calibri" charset="0"/>
              </a:rPr>
              <a:t>At </a:t>
            </a:r>
            <a:r>
              <a:rPr lang="en-IE" u="sng" dirty="0" smtClean="0">
                <a:latin typeface="Calibri" charset="0"/>
              </a:rPr>
              <a:t>DESIGN TIME </a:t>
            </a:r>
            <a:r>
              <a:rPr lang="en-IE" dirty="0" smtClean="0">
                <a:latin typeface="Calibri" charset="0"/>
              </a:rPr>
              <a:t>(in editor) a prefab can be dragged from Project window into the Scene window and added the scene’s hierarchy of game objects. The object can then be edited (i.e. customised from the prefab default settings) if desired</a:t>
            </a:r>
          </a:p>
          <a:p>
            <a:pPr algn="just">
              <a:lnSpc>
                <a:spcPct val="90000"/>
              </a:lnSpc>
            </a:pPr>
            <a:r>
              <a:rPr lang="en-IE" dirty="0" smtClean="0">
                <a:latin typeface="Calibri" charset="0"/>
              </a:rPr>
              <a:t>At </a:t>
            </a:r>
            <a:r>
              <a:rPr lang="en-IE" u="sng" dirty="0" smtClean="0">
                <a:latin typeface="Calibri" charset="0"/>
              </a:rPr>
              <a:t>RUN TIME </a:t>
            </a:r>
            <a:r>
              <a:rPr lang="en-IE" dirty="0" smtClean="0">
                <a:latin typeface="Calibri" charset="0"/>
              </a:rPr>
              <a:t>a script can cause a new object instance to be created (instantiated) at a given location / with a given transform set of properties</a:t>
            </a:r>
          </a:p>
          <a:p>
            <a:pPr algn="just">
              <a:lnSpc>
                <a:spcPct val="90000"/>
              </a:lnSpc>
            </a:pPr>
            <a:endParaRPr lang="en-IE" sz="2700" dirty="0" smtClean="0">
              <a:latin typeface="Calibri" charset="0"/>
            </a:endParaRP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8" presetClass="emph" presetSubtype="0" fill="hold" nodeType="clickEffect">
                                  <p:stCondLst>
                                    <p:cond delay="0"/>
                                  </p:stCondLst>
                                  <p:iterate type="lt">
                                    <p:tmPct val="4000"/>
                                  </p:iterate>
                                  <p:childTnLst>
                                    <p:set>
                                      <p:cBhvr override="childStyle">
                                        <p:cTn id="13" dur="500" fill="hold"/>
                                        <p:tgtEl>
                                          <p:spTgt spid="10">
                                            <p:txEl>
                                              <p:pRg st="0" end="0"/>
                                            </p:txEl>
                                          </p:spTgt>
                                        </p:tgtEl>
                                        <p:attrNameLst>
                                          <p:attrName>style.textDecorationUnderline</p:attrName>
                                        </p:attrNameLst>
                                      </p:cBhvr>
                                      <p:to>
                                        <p:strVal val="true"/>
                                      </p:to>
                                    </p:set>
                                  </p:childTnLst>
                                </p:cTn>
                              </p:par>
                              <p:par>
                                <p:cTn id="14" presetID="18" presetClass="emph" presetSubtype="0" fill="hold" nodeType="withEffect">
                                  <p:stCondLst>
                                    <p:cond delay="0"/>
                                  </p:stCondLst>
                                  <p:iterate type="lt">
                                    <p:tmPct val="4000"/>
                                  </p:iterate>
                                  <p:childTnLst>
                                    <p:set>
                                      <p:cBhvr override="childStyle">
                                        <p:cTn id="15" dur="500" fill="hold"/>
                                        <p:tgtEl>
                                          <p:spTgt spid="10">
                                            <p:txEl>
                                              <p:pRg st="1" end="1"/>
                                            </p:txEl>
                                          </p:spTgt>
                                        </p:tgtEl>
                                        <p:attrNameLst>
                                          <p:attrName>style.textDecorationUnderline</p:attrName>
                                        </p:attrNameLst>
                                      </p:cBhvr>
                                      <p:to>
                                        <p:strVal val="true"/>
                                      </p:to>
                                    </p:set>
                                  </p:childTnLst>
                                </p:cTn>
                              </p:par>
                              <p:par>
                                <p:cTn id="16" presetID="18" presetClass="emph" presetSubtype="0" fill="hold" nodeType="withEffect">
                                  <p:stCondLst>
                                    <p:cond delay="0"/>
                                  </p:stCondLst>
                                  <p:iterate type="lt">
                                    <p:tmPct val="4000"/>
                                  </p:iterate>
                                  <p:childTnLst>
                                    <p:set>
                                      <p:cBhvr override="childStyle">
                                        <p:cTn id="17" dur="500" fill="hold"/>
                                        <p:tgtEl>
                                          <p:spTgt spid="10">
                                            <p:txEl>
                                              <p:pRg st="2" end="2"/>
                                            </p:txEl>
                                          </p:spTgt>
                                        </p:tgtEl>
                                        <p:attrNameLst>
                                          <p:attrName>style.textDecorationUnderline</p:attrName>
                                        </p:attrNameLst>
                                      </p:cBhvr>
                                      <p:to>
                                        <p:strVal val="true"/>
                                      </p:to>
                                    </p:set>
                                  </p:childTnLst>
                                </p:cTn>
                              </p:par>
                              <p:par>
                                <p:cTn id="18" presetID="18" presetClass="emph" presetSubtype="0" fill="hold" nodeType="withEffect">
                                  <p:stCondLst>
                                    <p:cond delay="0"/>
                                  </p:stCondLst>
                                  <p:iterate type="lt">
                                    <p:tmPct val="4000"/>
                                  </p:iterate>
                                  <p:childTnLst>
                                    <p:set>
                                      <p:cBhvr override="childStyle">
                                        <p:cTn id="19" dur="500" fill="hold"/>
                                        <p:tgtEl>
                                          <p:spTgt spid="10">
                                            <p:txEl>
                                              <p:pRg st="3" end="3"/>
                                            </p:txEl>
                                          </p:spTgt>
                                        </p:tgtEl>
                                        <p:attrNameLst>
                                          <p:attrName>style.textDecorationUnderline</p:attrName>
                                        </p:attrNameLst>
                                      </p:cBhvr>
                                      <p:to>
                                        <p:strVal val="true"/>
                                      </p:to>
                                    </p:set>
                                  </p:childTnLst>
                                </p:cTn>
                              </p:par>
                              <p:par>
                                <p:cTn id="20" presetID="18" presetClass="emph" presetSubtype="0" fill="hold" nodeType="withEffect">
                                  <p:stCondLst>
                                    <p:cond delay="0"/>
                                  </p:stCondLst>
                                  <p:iterate type="lt">
                                    <p:tmPct val="4000"/>
                                  </p:iterate>
                                  <p:childTnLst>
                                    <p:set>
                                      <p:cBhvr override="childStyle">
                                        <p:cTn id="21" dur="500" fill="hold"/>
                                        <p:tgtEl>
                                          <p:spTgt spid="10">
                                            <p:txEl>
                                              <p:pRg st="4" end="4"/>
                                            </p:txEl>
                                          </p:spTgt>
                                        </p:tgtEl>
                                        <p:attrNameLst>
                                          <p:attrName>style.textDecorationUnderline</p:attrName>
                                        </p:attrNameLst>
                                      </p:cBhvr>
                                      <p:to>
                                        <p:strVal val="true"/>
                                      </p:to>
                                    </p:set>
                                  </p:childTnLst>
                                </p:cTn>
                              </p:par>
                              <p:par>
                                <p:cTn id="22" presetID="18" presetClass="emph" presetSubtype="0" fill="hold" nodeType="withEffect">
                                  <p:stCondLst>
                                    <p:cond delay="0"/>
                                  </p:stCondLst>
                                  <p:iterate type="lt">
                                    <p:tmPct val="4000"/>
                                  </p:iterate>
                                  <p:childTnLst>
                                    <p:set>
                                      <p:cBhvr override="childStyle">
                                        <p:cTn id="23" dur="500" fill="hold"/>
                                        <p:tgtEl>
                                          <p:spTgt spid="10">
                                            <p:txEl>
                                              <p:pRg st="5" end="5"/>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8930"/>
            <a:ext cx="2013693" cy="923330"/>
          </a:xfrm>
          <a:prstGeom prst="rect">
            <a:avLst/>
          </a:prstGeom>
          <a:noFill/>
        </p:spPr>
        <p:txBody>
          <a:bodyPr wrap="none" lIns="91440" tIns="45720" rIns="91440" bIns="45720">
            <a:spAutoFit/>
          </a:bodyPr>
          <a:lstStyle/>
          <a:p>
            <a:r>
              <a:rPr lang="en-US" sz="5400" b="1" dirty="0" smtClean="0">
                <a:ln w="17780" cmpd="sng">
                  <a:solidFill>
                    <a:srgbClr val="FFFFFF"/>
                  </a:solidFill>
                  <a:prstDash val="solid"/>
                  <a:miter lim="800000"/>
                </a:ln>
                <a:solidFill>
                  <a:schemeClr val="bg2">
                    <a:lumMod val="25000"/>
                  </a:schemeClr>
                </a:solidFill>
                <a:effectLst>
                  <a:outerShdw blurRad="50800" algn="tl" rotWithShape="0">
                    <a:srgbClr val="000000"/>
                  </a:outerShdw>
                </a:effectLst>
              </a:rPr>
              <a:t>Asset</a:t>
            </a:r>
            <a:endParaRPr lang="en-US" sz="5400" b="1" dirty="0">
              <a:ln w="17780" cmpd="sng">
                <a:solidFill>
                  <a:srgbClr val="FFFFFF"/>
                </a:solidFill>
                <a:prstDash val="solid"/>
                <a:miter lim="800000"/>
              </a:ln>
              <a:solidFill>
                <a:schemeClr val="bg2">
                  <a:lumMod val="25000"/>
                </a:schemeClr>
              </a:solidFill>
              <a:effectLst>
                <a:outerShdw blurRad="50800" algn="tl" rotWithShape="0">
                  <a:srgbClr val="000000"/>
                </a:outerShdw>
              </a:effectLst>
            </a:endParaRPr>
          </a:p>
        </p:txBody>
      </p:sp>
      <p:pic>
        <p:nvPicPr>
          <p:cNvPr id="2051" name="Picture 3" descr="D:\uni\unity_3d_presentation\block.jpg"/>
          <p:cNvPicPr>
            <a:picLocks noChangeAspect="1" noChangeArrowheads="1"/>
          </p:cNvPicPr>
          <p:nvPr/>
        </p:nvPicPr>
        <p:blipFill>
          <a:blip r:embed="rId2"/>
          <a:srcRect/>
          <a:stretch>
            <a:fillRect/>
          </a:stretch>
        </p:blipFill>
        <p:spPr bwMode="auto">
          <a:xfrm>
            <a:off x="8305800" y="0"/>
            <a:ext cx="838200" cy="792716"/>
          </a:xfrm>
          <a:prstGeom prst="rect">
            <a:avLst/>
          </a:prstGeom>
          <a:noFill/>
        </p:spPr>
      </p:pic>
      <p:sp>
        <p:nvSpPr>
          <p:cNvPr id="8" name="TextBox 7"/>
          <p:cNvSpPr txBox="1"/>
          <p:nvPr/>
        </p:nvSpPr>
        <p:spPr>
          <a:xfrm>
            <a:off x="8308515" y="6596390"/>
            <a:ext cx="835485" cy="261610"/>
          </a:xfrm>
          <a:prstGeom prst="rect">
            <a:avLst/>
          </a:prstGeom>
          <a:noFill/>
        </p:spPr>
        <p:txBody>
          <a:bodyPr wrap="none" rtlCol="0">
            <a:spAutoFit/>
          </a:bodyPr>
          <a:lstStyle/>
          <a:p>
            <a:r>
              <a:rPr lang="en-US" sz="1100" dirty="0"/>
              <a:t>i</a:t>
            </a:r>
            <a:r>
              <a:rPr lang="en-US" sz="1100" dirty="0" smtClean="0"/>
              <a:t>bjects.com</a:t>
            </a:r>
            <a:endParaRPr lang="en-US" sz="1100" dirty="0"/>
          </a:p>
        </p:txBody>
      </p:sp>
      <p:sp>
        <p:nvSpPr>
          <p:cNvPr id="9" name="Rectangle 8"/>
          <p:cNvSpPr/>
          <p:nvPr/>
        </p:nvSpPr>
        <p:spPr>
          <a:xfrm>
            <a:off x="0" y="6629400"/>
            <a:ext cx="492443" cy="261610"/>
          </a:xfrm>
          <a:prstGeom prst="rect">
            <a:avLst/>
          </a:prstGeom>
        </p:spPr>
        <p:txBody>
          <a:bodyPr wrap="none">
            <a:spAutoFit/>
          </a:bodyPr>
          <a:lstStyle/>
          <a:p>
            <a:r>
              <a:rPr lang="en-US" sz="1100" dirty="0" smtClean="0"/>
              <a:t>Asset</a:t>
            </a:r>
            <a:endParaRPr lang="en-US" sz="1100" dirty="0"/>
          </a:p>
        </p:txBody>
      </p:sp>
      <p:sp>
        <p:nvSpPr>
          <p:cNvPr id="10" name="TextBox 9"/>
          <p:cNvSpPr txBox="1"/>
          <p:nvPr/>
        </p:nvSpPr>
        <p:spPr>
          <a:xfrm>
            <a:off x="381000" y="699492"/>
            <a:ext cx="8345257" cy="5970865"/>
          </a:xfrm>
          <a:prstGeom prst="rect">
            <a:avLst/>
          </a:prstGeom>
          <a:noFill/>
        </p:spPr>
        <p:txBody>
          <a:bodyPr wrap="square" rtlCol="0">
            <a:spAutoFit/>
          </a:bodyPr>
          <a:lstStyle/>
          <a:p>
            <a:r>
              <a:rPr lang="en-US" dirty="0" smtClean="0"/>
              <a:t> Unity will automatically detect files as they are added to your Project folder's Assets folder. 	When you put any asset into your Assets folder, you will see the asset appear in your Project View.</a:t>
            </a:r>
          </a:p>
          <a:p>
            <a:endParaRPr lang="en-US" dirty="0" smtClean="0"/>
          </a:p>
          <a:p>
            <a:pPr>
              <a:buFont typeface="Arial" pitchFamily="34" charset="0"/>
              <a:buChar char="•"/>
            </a:pPr>
            <a:r>
              <a:rPr lang="en-US" dirty="0" smtClean="0"/>
              <a:t>  </a:t>
            </a:r>
            <a:r>
              <a:rPr lang="en-US" b="1" dirty="0" smtClean="0"/>
              <a:t>Asset Store</a:t>
            </a:r>
          </a:p>
          <a:p>
            <a:pPr algn="just"/>
            <a:r>
              <a:rPr lang="en-US" sz="1600" dirty="0" smtClean="0"/>
              <a:t>Unity's Asset Store is home to a growing library of free and commercial assets created both by Unity Technologies and also members of the community. </a:t>
            </a:r>
          </a:p>
          <a:p>
            <a:pPr algn="just"/>
            <a:r>
              <a:rPr lang="en-US" sz="1600" dirty="0" smtClean="0"/>
              <a:t>	A wide variety of assets is available, covering everything from textures, models and animations to whole project examples, tutorials and Editor extensions. The assets are accessed from a simple interface built into the Unity Editor and are downloaded and imported directly into your project. </a:t>
            </a:r>
          </a:p>
          <a:p>
            <a:pPr algn="just"/>
            <a:r>
              <a:rPr lang="en-US" sz="1600" dirty="0" smtClean="0"/>
              <a:t>	You can open the Asset Store window by selecting Window-&gt;</a:t>
            </a:r>
            <a:r>
              <a:rPr lang="en-US" sz="1600" dirty="0" err="1" smtClean="0"/>
              <a:t>AssetStore</a:t>
            </a:r>
            <a:r>
              <a:rPr lang="en-US" sz="1600" dirty="0" smtClean="0"/>
              <a:t> from the main menu. On your first visit, you will be prompted to create a free user account which you will use to access the Store subsequently. </a:t>
            </a:r>
          </a:p>
          <a:p>
            <a:pPr algn="just">
              <a:buFont typeface="Arial" pitchFamily="34" charset="0"/>
              <a:buChar char="•"/>
            </a:pPr>
            <a:r>
              <a:rPr lang="en-US" sz="1600" b="1" dirty="0" smtClean="0"/>
              <a:t> Location of Downloaded Asset Files</a:t>
            </a:r>
          </a:p>
          <a:p>
            <a:pPr algn="just"/>
            <a:r>
              <a:rPr lang="en-US" sz="1600" dirty="0" smtClean="0"/>
              <a:t>You will rarely, if ever, need to access the files downloaded from the Asset Store directly. However, if you do need to, you can find them in </a:t>
            </a:r>
          </a:p>
          <a:p>
            <a:pPr algn="just"/>
            <a:r>
              <a:rPr lang="en-US" sz="1600" dirty="0" smtClean="0"/>
              <a:t>~/Library/Unity/Asset Store ...on the Mac and in </a:t>
            </a:r>
          </a:p>
          <a:p>
            <a:pPr algn="just"/>
            <a:r>
              <a:rPr lang="en-US" sz="1600" dirty="0" smtClean="0"/>
              <a:t>C:\Users\accountName\AppData\Roaming\Unity\Asset Store ...on Windows. These folders contain subfolders that correspond to particular Asset Store vendors - the actual asset files are contained in the appropriate subfolder</a:t>
            </a:r>
          </a:p>
          <a:p>
            <a:endParaRPr lang="en-US" dirty="0" smtClean="0"/>
          </a:p>
          <a:p>
            <a:r>
              <a:rPr lang="en-US" dirty="0" smtClean="0"/>
              <a:t> </a:t>
            </a:r>
            <a:endParaRPr lang="en-IE" dirty="0">
              <a:latin typeface="Calibri" charset="0"/>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8930"/>
            <a:ext cx="1850186" cy="923330"/>
          </a:xfrm>
          <a:prstGeom prst="rect">
            <a:avLst/>
          </a:prstGeom>
          <a:noFill/>
        </p:spPr>
        <p:txBody>
          <a:bodyPr wrap="none" lIns="91440" tIns="45720" rIns="91440" bIns="45720">
            <a:spAutoFit/>
          </a:bodyPr>
          <a:lstStyle/>
          <a:p>
            <a:r>
              <a:rPr lang="en-US" sz="5400" b="1" dirty="0" smtClean="0">
                <a:ln w="17780" cmpd="sng">
                  <a:solidFill>
                    <a:srgbClr val="FFFFFF"/>
                  </a:solidFill>
                  <a:prstDash val="solid"/>
                  <a:miter lim="800000"/>
                </a:ln>
                <a:solidFill>
                  <a:schemeClr val="bg2">
                    <a:lumMod val="25000"/>
                  </a:schemeClr>
                </a:solidFill>
                <a:effectLst>
                  <a:outerShdw blurRad="50800" algn="tl" rotWithShape="0">
                    <a:srgbClr val="000000"/>
                  </a:outerShdw>
                </a:effectLst>
              </a:rPr>
              <a:t>Build</a:t>
            </a:r>
            <a:endParaRPr lang="en-US" sz="5400" b="1" dirty="0">
              <a:ln w="17780" cmpd="sng">
                <a:solidFill>
                  <a:srgbClr val="FFFFFF"/>
                </a:solidFill>
                <a:prstDash val="solid"/>
                <a:miter lim="800000"/>
              </a:ln>
              <a:solidFill>
                <a:schemeClr val="bg2">
                  <a:lumMod val="25000"/>
                </a:schemeClr>
              </a:solidFill>
              <a:effectLst>
                <a:outerShdw blurRad="50800" algn="tl" rotWithShape="0">
                  <a:srgbClr val="000000"/>
                </a:outerShdw>
              </a:effectLst>
            </a:endParaRPr>
          </a:p>
        </p:txBody>
      </p:sp>
      <p:pic>
        <p:nvPicPr>
          <p:cNvPr id="2051" name="Picture 3" descr="D:\uni\unity_3d_presentation\block.jpg"/>
          <p:cNvPicPr>
            <a:picLocks noChangeAspect="1" noChangeArrowheads="1"/>
          </p:cNvPicPr>
          <p:nvPr/>
        </p:nvPicPr>
        <p:blipFill>
          <a:blip r:embed="rId2"/>
          <a:srcRect/>
          <a:stretch>
            <a:fillRect/>
          </a:stretch>
        </p:blipFill>
        <p:spPr bwMode="auto">
          <a:xfrm>
            <a:off x="8305800" y="0"/>
            <a:ext cx="838200" cy="792716"/>
          </a:xfrm>
          <a:prstGeom prst="rect">
            <a:avLst/>
          </a:prstGeom>
          <a:noFill/>
        </p:spPr>
      </p:pic>
      <p:sp>
        <p:nvSpPr>
          <p:cNvPr id="8" name="TextBox 7"/>
          <p:cNvSpPr txBox="1"/>
          <p:nvPr/>
        </p:nvSpPr>
        <p:spPr>
          <a:xfrm>
            <a:off x="8308515" y="6596390"/>
            <a:ext cx="835485" cy="261610"/>
          </a:xfrm>
          <a:prstGeom prst="rect">
            <a:avLst/>
          </a:prstGeom>
          <a:noFill/>
        </p:spPr>
        <p:txBody>
          <a:bodyPr wrap="none" rtlCol="0">
            <a:spAutoFit/>
          </a:bodyPr>
          <a:lstStyle/>
          <a:p>
            <a:r>
              <a:rPr lang="en-US" sz="1100" dirty="0"/>
              <a:t>i</a:t>
            </a:r>
            <a:r>
              <a:rPr lang="en-US" sz="1100" dirty="0" smtClean="0"/>
              <a:t>bjects.com</a:t>
            </a:r>
            <a:endParaRPr lang="en-US" sz="1100" dirty="0"/>
          </a:p>
        </p:txBody>
      </p:sp>
      <p:sp>
        <p:nvSpPr>
          <p:cNvPr id="9" name="Rectangle 8"/>
          <p:cNvSpPr/>
          <p:nvPr/>
        </p:nvSpPr>
        <p:spPr>
          <a:xfrm>
            <a:off x="0" y="6629400"/>
            <a:ext cx="473206" cy="261610"/>
          </a:xfrm>
          <a:prstGeom prst="rect">
            <a:avLst/>
          </a:prstGeom>
        </p:spPr>
        <p:txBody>
          <a:bodyPr wrap="none">
            <a:spAutoFit/>
          </a:bodyPr>
          <a:lstStyle/>
          <a:p>
            <a:r>
              <a:rPr lang="en-US" sz="1100" dirty="0" smtClean="0"/>
              <a:t>Build</a:t>
            </a:r>
            <a:endParaRPr lang="en-US" sz="1100" dirty="0"/>
          </a:p>
        </p:txBody>
      </p:sp>
      <p:sp>
        <p:nvSpPr>
          <p:cNvPr id="10" name="TextBox 9"/>
          <p:cNvSpPr txBox="1"/>
          <p:nvPr/>
        </p:nvSpPr>
        <p:spPr>
          <a:xfrm>
            <a:off x="152400" y="762000"/>
            <a:ext cx="5029200" cy="369332"/>
          </a:xfrm>
          <a:prstGeom prst="rect">
            <a:avLst/>
          </a:prstGeom>
          <a:noFill/>
        </p:spPr>
        <p:txBody>
          <a:bodyPr wrap="square" rtlCol="0">
            <a:spAutoFit/>
          </a:bodyPr>
          <a:lstStyle/>
          <a:p>
            <a:r>
              <a:rPr lang="en-IE" dirty="0" smtClean="0">
                <a:latin typeface="Calibri" charset="0"/>
              </a:rPr>
              <a:t>From the menu bar select File -&gt; Build Settings</a:t>
            </a:r>
            <a:endParaRPr lang="en-IE" dirty="0">
              <a:latin typeface="Calibri" charset="0"/>
            </a:endParaRPr>
          </a:p>
        </p:txBody>
      </p:sp>
      <p:pic>
        <p:nvPicPr>
          <p:cNvPr id="7" name="Picture 2" descr="D:\uni\unity_3d_presentation\12_BuildSettings.jpg"/>
          <p:cNvPicPr>
            <a:picLocks noChangeAspect="1" noChangeArrowheads="1"/>
          </p:cNvPicPr>
          <p:nvPr/>
        </p:nvPicPr>
        <p:blipFill>
          <a:blip r:embed="rId3"/>
          <a:srcRect/>
          <a:stretch>
            <a:fillRect/>
          </a:stretch>
        </p:blipFill>
        <p:spPr bwMode="auto">
          <a:xfrm>
            <a:off x="1447800" y="1219200"/>
            <a:ext cx="6629400" cy="4495800"/>
          </a:xfrm>
          <a:prstGeom prst="rect">
            <a:avLst/>
          </a:prstGeom>
          <a:noFill/>
        </p:spPr>
      </p:pic>
      <p:sp>
        <p:nvSpPr>
          <p:cNvPr id="11" name="TextBox 10"/>
          <p:cNvSpPr txBox="1"/>
          <p:nvPr/>
        </p:nvSpPr>
        <p:spPr>
          <a:xfrm>
            <a:off x="1815711" y="5844363"/>
            <a:ext cx="5943600" cy="646331"/>
          </a:xfrm>
          <a:prstGeom prst="rect">
            <a:avLst/>
          </a:prstGeom>
          <a:noFill/>
        </p:spPr>
        <p:txBody>
          <a:bodyPr wrap="square" rtlCol="0">
            <a:spAutoFit/>
          </a:bodyPr>
          <a:lstStyle/>
          <a:p>
            <a:pPr algn="ctr"/>
            <a:r>
              <a:rPr lang="en-US" dirty="0" smtClean="0"/>
              <a:t>Select Scenes to Build Select Platform</a:t>
            </a:r>
          </a:p>
          <a:p>
            <a:pPr algn="ctr"/>
            <a:r>
              <a:rPr lang="en-US" dirty="0" smtClean="0"/>
              <a:t>Click Build And Run</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15750" y="838200"/>
            <a:ext cx="5160388" cy="646331"/>
          </a:xfrm>
          <a:prstGeom prst="rect">
            <a:avLst/>
          </a:prstGeom>
          <a:noFill/>
        </p:spPr>
        <p:txBody>
          <a:bodyPr wrap="none" lIns="91440" tIns="45720" rIns="91440" bIns="45720">
            <a:spAutoFit/>
          </a:bodyPr>
          <a:lstStyle/>
          <a:p>
            <a:pPr algn="ctr"/>
            <a:r>
              <a:rPr lang="en-US" sz="3600" b="0" u="sng" cap="none" spc="0" dirty="0" smtClean="0">
                <a:ln w="18415" cmpd="sng">
                  <a:solidFill>
                    <a:srgbClr val="FFFFFF"/>
                  </a:solidFill>
                  <a:prstDash val="solid"/>
                </a:ln>
                <a:solidFill>
                  <a:schemeClr val="accent1">
                    <a:lumMod val="75000"/>
                  </a:schemeClr>
                </a:solidFill>
                <a:effectLst>
                  <a:outerShdw blurRad="63500" dir="3600000" algn="tl" rotWithShape="0">
                    <a:srgbClr val="000000">
                      <a:alpha val="70000"/>
                    </a:srgbClr>
                  </a:outerShdw>
                </a:effectLst>
              </a:rPr>
              <a:t>Purpose of the project</a:t>
            </a:r>
            <a:endParaRPr lang="en-US" sz="3600" b="0" u="sng" cap="none" spc="0" dirty="0">
              <a:ln w="18415" cmpd="sng">
                <a:solidFill>
                  <a:srgbClr val="FFFFFF"/>
                </a:solidFill>
                <a:prstDash val="solid"/>
              </a:ln>
              <a:solidFill>
                <a:schemeClr val="accent1">
                  <a:lumMod val="75000"/>
                </a:schemeClr>
              </a:solidFill>
              <a:effectLst>
                <a:outerShdw blurRad="63500" dir="3600000" algn="tl" rotWithShape="0">
                  <a:srgbClr val="000000">
                    <a:alpha val="70000"/>
                  </a:srgbClr>
                </a:outerShdw>
              </a:effectLst>
            </a:endParaRPr>
          </a:p>
        </p:txBody>
      </p:sp>
      <p:sp>
        <p:nvSpPr>
          <p:cNvPr id="4" name="Rectangle 3"/>
          <p:cNvSpPr/>
          <p:nvPr/>
        </p:nvSpPr>
        <p:spPr>
          <a:xfrm>
            <a:off x="1202311" y="1600200"/>
            <a:ext cx="2941832" cy="646331"/>
          </a:xfrm>
          <a:prstGeom prst="rect">
            <a:avLst/>
          </a:prstGeom>
          <a:noFill/>
        </p:spPr>
        <p:txBody>
          <a:bodyPr wrap="none" lIns="91440" tIns="45720" rIns="91440" bIns="45720">
            <a:spAutoFit/>
          </a:bodyPr>
          <a:lstStyle/>
          <a:p>
            <a:pPr algn="ctr"/>
            <a:r>
              <a:rPr lang="en-US" sz="3600" b="0" cap="none" spc="0" dirty="0" smtClean="0">
                <a:ln w="18415" cmpd="sng">
                  <a:solidFill>
                    <a:srgbClr val="FFFFFF"/>
                  </a:solidFill>
                  <a:prstDash val="solid"/>
                </a:ln>
                <a:solidFill>
                  <a:schemeClr val="bg2">
                    <a:lumMod val="25000"/>
                  </a:schemeClr>
                </a:solidFill>
                <a:effectLst>
                  <a:outerShdw blurRad="63500" dir="3600000" algn="tl" rotWithShape="0">
                    <a:srgbClr val="000000">
                      <a:alpha val="70000"/>
                    </a:srgbClr>
                  </a:outerShdw>
                </a:effectLst>
              </a:rPr>
              <a:t>Introduction</a:t>
            </a:r>
            <a:endParaRPr lang="en-US" sz="3600" b="0" cap="none" spc="0" dirty="0">
              <a:ln w="18415" cmpd="sng">
                <a:solidFill>
                  <a:srgbClr val="FFFFFF"/>
                </a:solidFill>
                <a:prstDash val="solid"/>
              </a:ln>
              <a:solidFill>
                <a:schemeClr val="bg2">
                  <a:lumMod val="25000"/>
                </a:schemeClr>
              </a:solidFill>
              <a:effectLst>
                <a:outerShdw blurRad="63500" dir="3600000" algn="tl" rotWithShape="0">
                  <a:srgbClr val="000000">
                    <a:alpha val="70000"/>
                  </a:srgbClr>
                </a:outerShdw>
              </a:effectLst>
            </a:endParaRPr>
          </a:p>
        </p:txBody>
      </p:sp>
      <p:sp>
        <p:nvSpPr>
          <p:cNvPr id="5" name="Rectangle 4"/>
          <p:cNvSpPr/>
          <p:nvPr/>
        </p:nvSpPr>
        <p:spPr>
          <a:xfrm>
            <a:off x="4364444" y="3810000"/>
            <a:ext cx="184731" cy="923330"/>
          </a:xfrm>
          <a:prstGeom prst="rect">
            <a:avLst/>
          </a:prstGeom>
          <a:noFill/>
        </p:spPr>
        <p:txBody>
          <a:bodyPr wrap="none" lIns="91440" tIns="45720" rIns="91440" bIns="45720">
            <a:spAutoFit/>
          </a:bodyPr>
          <a:lstStyle/>
          <a:p>
            <a:pPr algn="ctr"/>
            <a:endParaRPr lang="en-US"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TextBox 5"/>
          <p:cNvSpPr txBox="1"/>
          <p:nvPr/>
        </p:nvSpPr>
        <p:spPr>
          <a:xfrm>
            <a:off x="61003" y="4152635"/>
            <a:ext cx="8654933" cy="1200329"/>
          </a:xfrm>
          <a:prstGeom prst="rect">
            <a:avLst/>
          </a:prstGeom>
          <a:solidFill>
            <a:schemeClr val="bg1"/>
          </a:solidFill>
        </p:spPr>
        <p:txBody>
          <a:bodyPr wrap="none" rtlCol="0">
            <a:spAutoFit/>
          </a:bodyPr>
          <a:lstStyle/>
          <a:p>
            <a:pPr algn="just"/>
            <a:r>
              <a:rPr lang="en-US" b="1" dirty="0" smtClean="0">
                <a:solidFill>
                  <a:schemeClr val="tx1">
                    <a:lumMod val="95000"/>
                    <a:lumOff val="5000"/>
                  </a:schemeClr>
                </a:solidFill>
              </a:rPr>
              <a:t>As Unity Editor is one of the important platform for development of games,</a:t>
            </a:r>
          </a:p>
          <a:p>
            <a:pPr algn="just"/>
            <a:r>
              <a:rPr lang="en-US" b="1" dirty="0" smtClean="0">
                <a:solidFill>
                  <a:schemeClr val="tx1">
                    <a:lumMod val="95000"/>
                    <a:lumOff val="5000"/>
                  </a:schemeClr>
                </a:solidFill>
              </a:rPr>
              <a:t>Jack the giant </a:t>
            </a:r>
            <a:r>
              <a:rPr lang="en-US" b="1" smtClean="0">
                <a:solidFill>
                  <a:schemeClr val="tx1">
                    <a:lumMod val="95000"/>
                    <a:lumOff val="5000"/>
                  </a:schemeClr>
                </a:solidFill>
              </a:rPr>
              <a:t>is  </a:t>
            </a:r>
            <a:r>
              <a:rPr lang="en-US" b="1" smtClean="0">
                <a:solidFill>
                  <a:schemeClr val="tx1">
                    <a:lumMod val="95000"/>
                    <a:lumOff val="5000"/>
                  </a:schemeClr>
                </a:solidFill>
              </a:rPr>
              <a:t> </a:t>
            </a:r>
            <a:r>
              <a:rPr lang="en-US" b="1" dirty="0" smtClean="0">
                <a:solidFill>
                  <a:schemeClr val="tx1">
                    <a:lumMod val="95000"/>
                    <a:lumOff val="5000"/>
                  </a:schemeClr>
                </a:solidFill>
              </a:rPr>
              <a:t>a unity based  game  designed by the purpose of </a:t>
            </a:r>
          </a:p>
          <a:p>
            <a:pPr algn="just"/>
            <a:r>
              <a:rPr lang="en-US" b="1" dirty="0" smtClean="0">
                <a:solidFill>
                  <a:schemeClr val="tx1">
                    <a:lumMod val="95000"/>
                    <a:lumOff val="5000"/>
                  </a:schemeClr>
                </a:solidFill>
              </a:rPr>
              <a:t>learning working of unity </a:t>
            </a:r>
            <a:r>
              <a:rPr lang="en-US" b="1" dirty="0" err="1" smtClean="0">
                <a:solidFill>
                  <a:schemeClr val="tx1">
                    <a:lumMod val="95000"/>
                    <a:lumOff val="5000"/>
                  </a:schemeClr>
                </a:solidFill>
              </a:rPr>
              <a:t>editor,from</a:t>
            </a:r>
            <a:r>
              <a:rPr lang="en-US" b="1" dirty="0" smtClean="0">
                <a:solidFill>
                  <a:schemeClr val="tx1">
                    <a:lumMod val="95000"/>
                    <a:lumOff val="5000"/>
                  </a:schemeClr>
                </a:solidFill>
              </a:rPr>
              <a:t> basic to advance technique</a:t>
            </a:r>
            <a:r>
              <a:rPr lang="en-US" dirty="0" smtClean="0">
                <a:solidFill>
                  <a:schemeClr val="tx1">
                    <a:lumMod val="95000"/>
                    <a:lumOff val="5000"/>
                  </a:schemeClr>
                </a:solidFill>
              </a:rPr>
              <a:t>.</a:t>
            </a:r>
          </a:p>
          <a:p>
            <a:endParaRPr lang="en-US" dirty="0">
              <a:solidFill>
                <a:schemeClr val="bg1"/>
              </a:solidFill>
            </a:endParaRPr>
          </a:p>
        </p:txBody>
      </p:sp>
      <p:sp>
        <p:nvSpPr>
          <p:cNvPr id="8" name="TextBox 7"/>
          <p:cNvSpPr txBox="1"/>
          <p:nvPr/>
        </p:nvSpPr>
        <p:spPr>
          <a:xfrm>
            <a:off x="1905000" y="3613666"/>
            <a:ext cx="184731" cy="369332"/>
          </a:xfrm>
          <a:prstGeom prst="rect">
            <a:avLst/>
          </a:prstGeom>
          <a:noFill/>
        </p:spPr>
        <p:txBody>
          <a:bodyPr wrap="none" rtlCol="0">
            <a:spAutoFit/>
          </a:bodyPr>
          <a:lstStyle/>
          <a:p>
            <a:endParaRPr lang="en-US" dirty="0"/>
          </a:p>
        </p:txBody>
      </p:sp>
      <p:sp>
        <p:nvSpPr>
          <p:cNvPr id="9" name="TextBox 8"/>
          <p:cNvSpPr txBox="1"/>
          <p:nvPr/>
        </p:nvSpPr>
        <p:spPr>
          <a:xfrm>
            <a:off x="87584" y="2411842"/>
            <a:ext cx="8113118" cy="1754326"/>
          </a:xfrm>
          <a:prstGeom prst="rect">
            <a:avLst/>
          </a:prstGeom>
          <a:solidFill>
            <a:schemeClr val="bg1"/>
          </a:solidFill>
        </p:spPr>
        <p:txBody>
          <a:bodyPr wrap="none" rtlCol="0">
            <a:spAutoFit/>
          </a:bodyPr>
          <a:lstStyle/>
          <a:p>
            <a:pPr algn="just"/>
            <a:r>
              <a:rPr lang="en-US" b="1" dirty="0"/>
              <a:t>Unity is a flexible and </a:t>
            </a:r>
            <a:r>
              <a:rPr lang="en-US" b="1" dirty="0" smtClean="0"/>
              <a:t>powerful  development </a:t>
            </a:r>
            <a:r>
              <a:rPr lang="en-US" b="1" dirty="0"/>
              <a:t>platform for </a:t>
            </a:r>
            <a:r>
              <a:rPr lang="en-US" b="1" dirty="0" smtClean="0"/>
              <a:t>creating </a:t>
            </a:r>
          </a:p>
          <a:p>
            <a:pPr algn="just"/>
            <a:r>
              <a:rPr lang="en-US" b="1" dirty="0" smtClean="0"/>
              <a:t>multiplatform </a:t>
            </a:r>
            <a:r>
              <a:rPr lang="en-US" b="1" dirty="0"/>
              <a:t>3D and 2D </a:t>
            </a:r>
            <a:r>
              <a:rPr lang="en-US" b="1" dirty="0" smtClean="0"/>
              <a:t>games </a:t>
            </a:r>
            <a:r>
              <a:rPr lang="en-US" b="1" dirty="0"/>
              <a:t>and interactive experiences. </a:t>
            </a:r>
            <a:endParaRPr lang="en-US" b="1" dirty="0" smtClean="0"/>
          </a:p>
          <a:p>
            <a:pPr algn="just"/>
            <a:r>
              <a:rPr lang="en-US" b="1" dirty="0" smtClean="0"/>
              <a:t>It's </a:t>
            </a:r>
            <a:r>
              <a:rPr lang="en-US" b="1" dirty="0"/>
              <a:t>a complete ecosystem </a:t>
            </a:r>
            <a:r>
              <a:rPr lang="en-US" b="1" dirty="0" smtClean="0"/>
              <a:t>for </a:t>
            </a:r>
            <a:r>
              <a:rPr lang="en-US" b="1" dirty="0"/>
              <a:t>anyone who aims to build a business on </a:t>
            </a:r>
            <a:endParaRPr lang="en-US" b="1" dirty="0" smtClean="0"/>
          </a:p>
          <a:p>
            <a:pPr algn="just"/>
            <a:r>
              <a:rPr lang="en-US" b="1" dirty="0" smtClean="0"/>
              <a:t>creating </a:t>
            </a:r>
            <a:r>
              <a:rPr lang="en-US" b="1" dirty="0"/>
              <a:t>high-end </a:t>
            </a:r>
            <a:r>
              <a:rPr lang="en-US" b="1" dirty="0" smtClean="0"/>
              <a:t>content and </a:t>
            </a:r>
            <a:r>
              <a:rPr lang="en-US" b="1" dirty="0"/>
              <a:t>connecting to their most loyal  </a:t>
            </a:r>
            <a:r>
              <a:rPr lang="en-US" b="1" dirty="0" smtClean="0"/>
              <a:t>and </a:t>
            </a:r>
          </a:p>
          <a:p>
            <a:pPr algn="just"/>
            <a:r>
              <a:rPr lang="en-US" b="1" dirty="0" smtClean="0"/>
              <a:t>enthusiastic </a:t>
            </a:r>
            <a:r>
              <a:rPr lang="en-US" b="1" dirty="0"/>
              <a:t>players and customers.</a:t>
            </a:r>
            <a:endParaRPr lang="en-US" dirty="0"/>
          </a:p>
          <a:p>
            <a:endParaRPr lang="en-US" dirty="0"/>
          </a:p>
        </p:txBody>
      </p:sp>
    </p:spTree>
    <p:extLst>
      <p:ext uri="{BB962C8B-B14F-4D97-AF65-F5344CB8AC3E}">
        <p14:creationId xmlns:p14="http://schemas.microsoft.com/office/powerpoint/2010/main" val="41187450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 calcmode="lin" valueType="num">
                                      <p:cBhvr>
                                        <p:cTn id="12"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9">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p:cTn id="17"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9">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 calcmode="lin" valueType="num">
                                      <p:cBhvr>
                                        <p:cTn id="22" dur="500" fill="hold"/>
                                        <p:tgtEl>
                                          <p:spTgt spid="9">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9">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9">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 calcmode="lin" valueType="num">
                                      <p:cBhvr>
                                        <p:cTn id="27" dur="500" fill="hold"/>
                                        <p:tgtEl>
                                          <p:spTgt spid="9">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9">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9">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 calcmode="lin" valueType="num">
                                      <p:cBhvr>
                                        <p:cTn id="3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36" dur="500"/>
                                        <p:tgtEl>
                                          <p:spTgt spid="6">
                                            <p:txEl>
                                              <p:pRg st="0" end="0"/>
                                            </p:txEl>
                                          </p:spTgt>
                                        </p:tgtEl>
                                      </p:cBhvr>
                                    </p:animEffect>
                                  </p:childTnLst>
                                </p:cTn>
                              </p:par>
                              <p:par>
                                <p:cTn id="37" presetID="53" presetClass="entr" presetSubtype="16" fill="hold" nodeType="with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anim calcmode="lin" valueType="num">
                                      <p:cBhvr>
                                        <p:cTn id="39"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40"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41" dur="500"/>
                                        <p:tgtEl>
                                          <p:spTgt spid="6">
                                            <p:txEl>
                                              <p:pRg st="1" end="1"/>
                                            </p:txEl>
                                          </p:spTgt>
                                        </p:tgtEl>
                                      </p:cBhvr>
                                    </p:animEffect>
                                  </p:childTnLst>
                                </p:cTn>
                              </p:par>
                              <p:par>
                                <p:cTn id="42" presetID="53" presetClass="entr" presetSubtype="16" fill="hold" nodeType="withEffect">
                                  <p:stCondLst>
                                    <p:cond delay="0"/>
                                  </p:stCondLst>
                                  <p:childTnLst>
                                    <p:set>
                                      <p:cBhvr>
                                        <p:cTn id="43" dur="1" fill="hold">
                                          <p:stCondLst>
                                            <p:cond delay="0"/>
                                          </p:stCondLst>
                                        </p:cTn>
                                        <p:tgtEl>
                                          <p:spTgt spid="6">
                                            <p:txEl>
                                              <p:pRg st="2" end="2"/>
                                            </p:txEl>
                                          </p:spTgt>
                                        </p:tgtEl>
                                        <p:attrNameLst>
                                          <p:attrName>style.visibility</p:attrName>
                                        </p:attrNameLst>
                                      </p:cBhvr>
                                      <p:to>
                                        <p:strVal val="visible"/>
                                      </p:to>
                                    </p:set>
                                    <p:anim calcmode="lin" valueType="num">
                                      <p:cBhvr>
                                        <p:cTn id="4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4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46"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609600"/>
            <a:ext cx="4976362" cy="523220"/>
          </a:xfrm>
          <a:prstGeom prst="rect">
            <a:avLst/>
          </a:prstGeom>
          <a:noFill/>
        </p:spPr>
        <p:txBody>
          <a:bodyPr wrap="none" rtlCol="0">
            <a:spAutoFit/>
          </a:bodyPr>
          <a:lstStyle/>
          <a:p>
            <a:r>
              <a:rPr lang="en-US" sz="2800" b="1" u="sng" dirty="0" smtClean="0">
                <a:solidFill>
                  <a:schemeClr val="accent1">
                    <a:lumMod val="50000"/>
                  </a:schemeClr>
                </a:solidFill>
              </a:rPr>
              <a:t>About Project:      Jack The Giant</a:t>
            </a:r>
          </a:p>
        </p:txBody>
      </p:sp>
      <p:sp>
        <p:nvSpPr>
          <p:cNvPr id="3" name="TextBox 2"/>
          <p:cNvSpPr txBox="1"/>
          <p:nvPr/>
        </p:nvSpPr>
        <p:spPr>
          <a:xfrm>
            <a:off x="1371600" y="1524000"/>
            <a:ext cx="6580648" cy="3693319"/>
          </a:xfrm>
          <a:prstGeom prst="rect">
            <a:avLst/>
          </a:prstGeom>
          <a:noFill/>
        </p:spPr>
        <p:txBody>
          <a:bodyPr wrap="none" rtlCol="0">
            <a:spAutoFit/>
          </a:bodyPr>
          <a:lstStyle/>
          <a:p>
            <a:r>
              <a:rPr lang="en-US" dirty="0" smtClean="0"/>
              <a:t>It is Unity Editor based project made by the purpose of learning  </a:t>
            </a:r>
          </a:p>
          <a:p>
            <a:r>
              <a:rPr lang="en-US" dirty="0" smtClean="0"/>
              <a:t>working of Unity Editor.</a:t>
            </a:r>
          </a:p>
          <a:p>
            <a:r>
              <a:rPr lang="en-US" dirty="0" smtClean="0"/>
              <a:t>Here in my project it is consist of different scenes:-</a:t>
            </a:r>
          </a:p>
          <a:p>
            <a:pPr marL="342900" indent="-342900">
              <a:buAutoNum type="arabicPeriod"/>
            </a:pPr>
            <a:r>
              <a:rPr lang="en-US" dirty="0" smtClean="0"/>
              <a:t>Main Menu Scene</a:t>
            </a:r>
          </a:p>
          <a:p>
            <a:pPr marL="342900" indent="-342900">
              <a:buAutoNum type="arabicPeriod"/>
            </a:pPr>
            <a:r>
              <a:rPr lang="en-US" dirty="0" smtClean="0"/>
              <a:t>High Score Scene</a:t>
            </a:r>
          </a:p>
          <a:p>
            <a:pPr marL="342900" indent="-342900">
              <a:buAutoNum type="arabicPeriod"/>
            </a:pPr>
            <a:r>
              <a:rPr lang="en-US" dirty="0" smtClean="0"/>
              <a:t>Game Scene</a:t>
            </a:r>
          </a:p>
          <a:p>
            <a:pPr marL="342900" indent="-342900">
              <a:buAutoNum type="arabicPeriod"/>
            </a:pPr>
            <a:r>
              <a:rPr lang="en-US" dirty="0" smtClean="0"/>
              <a:t>Option Scene</a:t>
            </a:r>
          </a:p>
          <a:p>
            <a:pPr marL="342900" indent="-342900">
              <a:buAutoNum type="arabicPeriod"/>
            </a:pPr>
            <a:endParaRPr lang="en-US" dirty="0"/>
          </a:p>
          <a:p>
            <a:r>
              <a:rPr lang="en-US" dirty="0" smtClean="0"/>
              <a:t>We can directly open different </a:t>
            </a:r>
            <a:r>
              <a:rPr lang="en-US" dirty="0" err="1" smtClean="0"/>
              <a:t>different</a:t>
            </a:r>
            <a:r>
              <a:rPr lang="en-US" dirty="0" smtClean="0"/>
              <a:t>  Scenes and do editing.</a:t>
            </a:r>
          </a:p>
          <a:p>
            <a:r>
              <a:rPr lang="en-US" dirty="0" smtClean="0"/>
              <a:t>We can also convert this into its </a:t>
            </a:r>
            <a:r>
              <a:rPr lang="en-US" dirty="0" err="1" smtClean="0"/>
              <a:t>apx</a:t>
            </a:r>
            <a:r>
              <a:rPr lang="en-US" dirty="0" smtClean="0"/>
              <a:t>  file and can run on any type </a:t>
            </a:r>
          </a:p>
          <a:p>
            <a:r>
              <a:rPr lang="en-US" dirty="0" smtClean="0"/>
              <a:t>Of android phone.</a:t>
            </a:r>
          </a:p>
          <a:p>
            <a:r>
              <a:rPr lang="en-US" dirty="0" smtClean="0"/>
              <a:t>Unity Editor provides with the facility to run project on those pc also</a:t>
            </a:r>
          </a:p>
          <a:p>
            <a:r>
              <a:rPr lang="en-US" dirty="0" smtClean="0"/>
              <a:t>Which do not have unity editor installed. </a:t>
            </a:r>
          </a:p>
        </p:txBody>
      </p:sp>
    </p:spTree>
    <p:extLst>
      <p:ext uri="{BB962C8B-B14F-4D97-AF65-F5344CB8AC3E}">
        <p14:creationId xmlns:p14="http://schemas.microsoft.com/office/powerpoint/2010/main" val="25719360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5" presetClass="emph" presetSubtype="0" nodeType="clickEffect">
                                  <p:stCondLst>
                                    <p:cond delay="0"/>
                                  </p:stCondLst>
                                  <p:iterate type="lt">
                                    <p:tmAbs val="25"/>
                                  </p:iterate>
                                  <p:childTnLst>
                                    <p:set>
                                      <p:cBhvr override="childStyle">
                                        <p:cTn id="13" dur="indefinite"/>
                                        <p:tgtEl>
                                          <p:spTgt spid="3">
                                            <p:txEl>
                                              <p:pRg st="3" end="3"/>
                                            </p:txEl>
                                          </p:spTgt>
                                        </p:tgtEl>
                                        <p:attrNameLst>
                                          <p:attrName>style.fontWeight</p:attrName>
                                        </p:attrNameLst>
                                      </p:cBhvr>
                                      <p:to>
                                        <p:strVal val="bold"/>
                                      </p:to>
                                    </p:set>
                                  </p:childTnLst>
                                </p:cTn>
                              </p:par>
                              <p:par>
                                <p:cTn id="14" presetID="15" presetClass="emph" presetSubtype="0" nodeType="withEffect">
                                  <p:stCondLst>
                                    <p:cond delay="0"/>
                                  </p:stCondLst>
                                  <p:iterate type="lt">
                                    <p:tmAbs val="25"/>
                                  </p:iterate>
                                  <p:childTnLst>
                                    <p:set>
                                      <p:cBhvr override="childStyle">
                                        <p:cTn id="15" dur="indefinite"/>
                                        <p:tgtEl>
                                          <p:spTgt spid="3">
                                            <p:txEl>
                                              <p:pRg st="4" end="4"/>
                                            </p:txEl>
                                          </p:spTgt>
                                        </p:tgtEl>
                                        <p:attrNameLst>
                                          <p:attrName>style.fontWeight</p:attrName>
                                        </p:attrNameLst>
                                      </p:cBhvr>
                                      <p:to>
                                        <p:strVal val="bold"/>
                                      </p:to>
                                    </p:set>
                                  </p:childTnLst>
                                </p:cTn>
                              </p:par>
                              <p:par>
                                <p:cTn id="16" presetID="15" presetClass="emph" presetSubtype="0" nodeType="withEffect">
                                  <p:stCondLst>
                                    <p:cond delay="0"/>
                                  </p:stCondLst>
                                  <p:iterate type="lt">
                                    <p:tmAbs val="25"/>
                                  </p:iterate>
                                  <p:childTnLst>
                                    <p:set>
                                      <p:cBhvr override="childStyle">
                                        <p:cTn id="17" dur="indefinite"/>
                                        <p:tgtEl>
                                          <p:spTgt spid="3">
                                            <p:txEl>
                                              <p:pRg st="5" end="5"/>
                                            </p:txEl>
                                          </p:spTgt>
                                        </p:tgtEl>
                                        <p:attrNameLst>
                                          <p:attrName>style.fontWeight</p:attrName>
                                        </p:attrNameLst>
                                      </p:cBhvr>
                                      <p:to>
                                        <p:strVal val="bold"/>
                                      </p:to>
                                    </p:set>
                                  </p:childTnLst>
                                </p:cTn>
                              </p:par>
                              <p:par>
                                <p:cTn id="18" presetID="15" presetClass="emph" presetSubtype="0" nodeType="withEffect">
                                  <p:stCondLst>
                                    <p:cond delay="0"/>
                                  </p:stCondLst>
                                  <p:iterate type="lt">
                                    <p:tmAbs val="25"/>
                                  </p:iterate>
                                  <p:childTnLst>
                                    <p:set>
                                      <p:cBhvr override="childStyle">
                                        <p:cTn id="19"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152400"/>
            <a:ext cx="4484946" cy="523220"/>
          </a:xfrm>
          <a:prstGeom prst="rect">
            <a:avLst/>
          </a:prstGeom>
          <a:noFill/>
        </p:spPr>
        <p:txBody>
          <a:bodyPr wrap="none" rtlCol="0">
            <a:spAutoFit/>
          </a:bodyPr>
          <a:lstStyle/>
          <a:p>
            <a:r>
              <a:rPr lang="en-US" sz="2800" b="1" u="sng" dirty="0" smtClean="0"/>
              <a:t>Different Scenes of the game</a:t>
            </a:r>
            <a:endParaRPr lang="en-US" sz="2800" b="1" u="sn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524000"/>
            <a:ext cx="8077200" cy="5105400"/>
          </a:xfrm>
          <a:prstGeom prst="rect">
            <a:avLst/>
          </a:prstGeom>
        </p:spPr>
      </p:pic>
      <p:sp>
        <p:nvSpPr>
          <p:cNvPr id="4" name="TextBox 3"/>
          <p:cNvSpPr txBox="1"/>
          <p:nvPr/>
        </p:nvSpPr>
        <p:spPr>
          <a:xfrm>
            <a:off x="685800" y="813521"/>
            <a:ext cx="2876108" cy="523220"/>
          </a:xfrm>
          <a:prstGeom prst="rect">
            <a:avLst/>
          </a:prstGeom>
          <a:noFill/>
        </p:spPr>
        <p:txBody>
          <a:bodyPr wrap="none" rtlCol="0">
            <a:spAutoFit/>
          </a:bodyPr>
          <a:lstStyle/>
          <a:p>
            <a:r>
              <a:rPr lang="en-US" sz="2800" b="1" u="sng" dirty="0" smtClean="0"/>
              <a:t>Main Menu Scene</a:t>
            </a:r>
            <a:endParaRPr lang="en-US" sz="2800" b="1" u="sng" dirty="0"/>
          </a:p>
        </p:txBody>
      </p:sp>
    </p:spTree>
    <p:extLst>
      <p:ext uri="{BB962C8B-B14F-4D97-AF65-F5344CB8AC3E}">
        <p14:creationId xmlns:p14="http://schemas.microsoft.com/office/powerpoint/2010/main" val="409567289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066799"/>
            <a:ext cx="8534400" cy="5486401"/>
          </a:xfrm>
          <a:prstGeom prst="rect">
            <a:avLst/>
          </a:prstGeom>
        </p:spPr>
      </p:pic>
      <p:sp>
        <p:nvSpPr>
          <p:cNvPr id="4" name="TextBox 3"/>
          <p:cNvSpPr txBox="1"/>
          <p:nvPr/>
        </p:nvSpPr>
        <p:spPr>
          <a:xfrm>
            <a:off x="381000" y="301247"/>
            <a:ext cx="2716449" cy="523220"/>
          </a:xfrm>
          <a:prstGeom prst="rect">
            <a:avLst/>
          </a:prstGeom>
          <a:noFill/>
        </p:spPr>
        <p:txBody>
          <a:bodyPr wrap="none" rtlCol="0">
            <a:spAutoFit/>
          </a:bodyPr>
          <a:lstStyle/>
          <a:p>
            <a:r>
              <a:rPr lang="en-US" sz="2800" b="1" u="sng" dirty="0" smtClean="0"/>
              <a:t>High Score Scene</a:t>
            </a:r>
            <a:endParaRPr lang="en-US" sz="2800" b="1" u="sng" dirty="0"/>
          </a:p>
        </p:txBody>
      </p:sp>
    </p:spTree>
    <p:extLst>
      <p:ext uri="{BB962C8B-B14F-4D97-AF65-F5344CB8AC3E}">
        <p14:creationId xmlns:p14="http://schemas.microsoft.com/office/powerpoint/2010/main" val="28395913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990600"/>
            <a:ext cx="8610600" cy="5486400"/>
          </a:xfrm>
          <a:prstGeom prst="rect">
            <a:avLst/>
          </a:prstGeom>
        </p:spPr>
      </p:pic>
      <p:sp>
        <p:nvSpPr>
          <p:cNvPr id="5" name="TextBox 4"/>
          <p:cNvSpPr txBox="1"/>
          <p:nvPr/>
        </p:nvSpPr>
        <p:spPr>
          <a:xfrm>
            <a:off x="533400" y="304800"/>
            <a:ext cx="4100161" cy="800219"/>
          </a:xfrm>
          <a:prstGeom prst="rect">
            <a:avLst/>
          </a:prstGeom>
          <a:noFill/>
        </p:spPr>
        <p:txBody>
          <a:bodyPr wrap="none" rtlCol="0">
            <a:spAutoFit/>
          </a:bodyPr>
          <a:lstStyle/>
          <a:p>
            <a:r>
              <a:rPr lang="en-US" sz="2800" b="1" u="sng" dirty="0" smtClean="0"/>
              <a:t>Different  options in scene</a:t>
            </a:r>
          </a:p>
          <a:p>
            <a:endParaRPr lang="en-US" dirty="0"/>
          </a:p>
        </p:txBody>
      </p:sp>
    </p:spTree>
    <p:extLst>
      <p:ext uri="{BB962C8B-B14F-4D97-AF65-F5344CB8AC3E}">
        <p14:creationId xmlns:p14="http://schemas.microsoft.com/office/powerpoint/2010/main" val="420327842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ns-flare-effect.jpg"/>
          <p:cNvPicPr>
            <a:picLocks noChangeAspect="1"/>
          </p:cNvPicPr>
          <p:nvPr/>
        </p:nvPicPr>
        <p:blipFill>
          <a:blip r:embed="rId2" cstate="print"/>
          <a:stretch>
            <a:fillRect/>
          </a:stretch>
        </p:blipFill>
        <p:spPr>
          <a:xfrm>
            <a:off x="0" y="0"/>
            <a:ext cx="9144000" cy="6858000"/>
          </a:xfrm>
          <a:prstGeom prst="rect">
            <a:avLst/>
          </a:prstGeom>
        </p:spPr>
      </p:pic>
      <p:sp>
        <p:nvSpPr>
          <p:cNvPr id="4" name="Rectangle 3"/>
          <p:cNvSpPr/>
          <p:nvPr/>
        </p:nvSpPr>
        <p:spPr>
          <a:xfrm>
            <a:off x="2504287" y="2967335"/>
            <a:ext cx="4135427" cy="1200329"/>
          </a:xfrm>
          <a:prstGeom prst="rect">
            <a:avLst/>
          </a:prstGeom>
          <a:noFill/>
        </p:spPr>
        <p:txBody>
          <a:bodyPr wrap="none" lIns="91440" tIns="45720" rIns="91440" bIns="45720">
            <a:spAutoFit/>
          </a:bodyPr>
          <a:lstStyle/>
          <a:p>
            <a:pPr algn="ctr"/>
            <a:r>
              <a:rPr lang="en-US" sz="72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Thank You</a:t>
            </a:r>
            <a:endParaRPr lang="en-US" sz="72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Tree>
    <p:extLst>
      <p:ext uri="{BB962C8B-B14F-4D97-AF65-F5344CB8AC3E}">
        <p14:creationId xmlns:p14="http://schemas.microsoft.com/office/powerpoint/2010/main" val="17877264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flipV="1">
            <a:off x="1981200" y="2198132"/>
            <a:ext cx="45719" cy="392668"/>
          </a:xfrm>
          <a:prstGeom prst="rect">
            <a:avLst/>
          </a:prstGeom>
          <a:noFill/>
        </p:spPr>
        <p:txBody>
          <a:bodyPr wrap="square" rtlCol="0">
            <a:spAutoFit/>
          </a:bodyPr>
          <a:lstStyle/>
          <a:p>
            <a:endParaRPr lang="en-US" dirty="0"/>
          </a:p>
        </p:txBody>
      </p:sp>
      <p:sp>
        <p:nvSpPr>
          <p:cNvPr id="4" name="Rectangle 3"/>
          <p:cNvSpPr/>
          <p:nvPr/>
        </p:nvSpPr>
        <p:spPr>
          <a:xfrm>
            <a:off x="4479635" y="2967335"/>
            <a:ext cx="184730" cy="923330"/>
          </a:xfrm>
          <a:prstGeom prst="rect">
            <a:avLst/>
          </a:prstGeom>
          <a:noFill/>
        </p:spPr>
        <p:txBody>
          <a:bodyPr wrap="none" lIns="91440" tIns="45720" rIns="91440" bIns="45720">
            <a:spAutoFit/>
          </a:bodyPr>
          <a:lstStyle/>
          <a:p>
            <a:pPr algn="ctr"/>
            <a:endParaRPr lang="en-US" sz="5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5" name="TextBox 4"/>
          <p:cNvSpPr txBox="1"/>
          <p:nvPr/>
        </p:nvSpPr>
        <p:spPr>
          <a:xfrm>
            <a:off x="1066800" y="609600"/>
            <a:ext cx="4083169" cy="584775"/>
          </a:xfrm>
          <a:prstGeom prst="rect">
            <a:avLst/>
          </a:prstGeom>
          <a:noFill/>
        </p:spPr>
        <p:txBody>
          <a:bodyPr wrap="none" rtlCol="0">
            <a:spAutoFit/>
          </a:bodyPr>
          <a:lstStyle/>
          <a:p>
            <a:r>
              <a:rPr lang="en-US" sz="3200" u="sng" dirty="0" smtClean="0">
                <a:solidFill>
                  <a:schemeClr val="bg2">
                    <a:lumMod val="25000"/>
                  </a:schemeClr>
                </a:solidFill>
              </a:rPr>
              <a:t>About the company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89165"/>
            <a:ext cx="9143999" cy="4202999"/>
          </a:xfrm>
          <a:prstGeom prst="rect">
            <a:avLst/>
          </a:prstGeom>
        </p:spPr>
      </p:pic>
    </p:spTree>
    <p:extLst>
      <p:ext uri="{BB962C8B-B14F-4D97-AF65-F5344CB8AC3E}">
        <p14:creationId xmlns:p14="http://schemas.microsoft.com/office/powerpoint/2010/main" val="48330624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80">
                                          <p:stCondLst>
                                            <p:cond delay="0"/>
                                          </p:stCondLst>
                                        </p:cTn>
                                        <p:tgtEl>
                                          <p:spTgt spid="5">
                                            <p:txEl>
                                              <p:pRg st="0" end="0"/>
                                            </p:txEl>
                                          </p:spTgt>
                                        </p:tgtEl>
                                      </p:cBhvr>
                                    </p:animEffect>
                                    <p:anim calcmode="lin" valueType="num">
                                      <p:cBhvr>
                                        <p:cTn id="8"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xEl>
                                              <p:pRg st="0" end="0"/>
                                            </p:txEl>
                                          </p:spTgt>
                                        </p:tgtEl>
                                      </p:cBhvr>
                                      <p:to x="100000" y="60000"/>
                                    </p:animScale>
                                    <p:animScale>
                                      <p:cBhvr>
                                        <p:cTn id="14" dur="166" decel="50000">
                                          <p:stCondLst>
                                            <p:cond delay="676"/>
                                          </p:stCondLst>
                                        </p:cTn>
                                        <p:tgtEl>
                                          <p:spTgt spid="5">
                                            <p:txEl>
                                              <p:pRg st="0" end="0"/>
                                            </p:txEl>
                                          </p:spTgt>
                                        </p:tgtEl>
                                      </p:cBhvr>
                                      <p:to x="100000" y="100000"/>
                                    </p:animScale>
                                    <p:animScale>
                                      <p:cBhvr>
                                        <p:cTn id="15" dur="26">
                                          <p:stCondLst>
                                            <p:cond delay="1312"/>
                                          </p:stCondLst>
                                        </p:cTn>
                                        <p:tgtEl>
                                          <p:spTgt spid="5">
                                            <p:txEl>
                                              <p:pRg st="0" end="0"/>
                                            </p:txEl>
                                          </p:spTgt>
                                        </p:tgtEl>
                                      </p:cBhvr>
                                      <p:to x="100000" y="80000"/>
                                    </p:animScale>
                                    <p:animScale>
                                      <p:cBhvr>
                                        <p:cTn id="16" dur="166" decel="50000">
                                          <p:stCondLst>
                                            <p:cond delay="1338"/>
                                          </p:stCondLst>
                                        </p:cTn>
                                        <p:tgtEl>
                                          <p:spTgt spid="5">
                                            <p:txEl>
                                              <p:pRg st="0" end="0"/>
                                            </p:txEl>
                                          </p:spTgt>
                                        </p:tgtEl>
                                      </p:cBhvr>
                                      <p:to x="100000" y="100000"/>
                                    </p:animScale>
                                    <p:animScale>
                                      <p:cBhvr>
                                        <p:cTn id="17" dur="26">
                                          <p:stCondLst>
                                            <p:cond delay="1642"/>
                                          </p:stCondLst>
                                        </p:cTn>
                                        <p:tgtEl>
                                          <p:spTgt spid="5">
                                            <p:txEl>
                                              <p:pRg st="0" end="0"/>
                                            </p:txEl>
                                          </p:spTgt>
                                        </p:tgtEl>
                                      </p:cBhvr>
                                      <p:to x="100000" y="90000"/>
                                    </p:animScale>
                                    <p:animScale>
                                      <p:cBhvr>
                                        <p:cTn id="18" dur="166" decel="50000">
                                          <p:stCondLst>
                                            <p:cond delay="1668"/>
                                          </p:stCondLst>
                                        </p:cTn>
                                        <p:tgtEl>
                                          <p:spTgt spid="5">
                                            <p:txEl>
                                              <p:pRg st="0" end="0"/>
                                            </p:txEl>
                                          </p:spTgt>
                                        </p:tgtEl>
                                      </p:cBhvr>
                                      <p:to x="100000" y="100000"/>
                                    </p:animScale>
                                    <p:animScale>
                                      <p:cBhvr>
                                        <p:cTn id="19" dur="26">
                                          <p:stCondLst>
                                            <p:cond delay="1808"/>
                                          </p:stCondLst>
                                        </p:cTn>
                                        <p:tgtEl>
                                          <p:spTgt spid="5">
                                            <p:txEl>
                                              <p:pRg st="0" end="0"/>
                                            </p:txEl>
                                          </p:spTgt>
                                        </p:tgtEl>
                                      </p:cBhvr>
                                      <p:to x="100000" y="95000"/>
                                    </p:animScale>
                                    <p:animScale>
                                      <p:cBhvr>
                                        <p:cTn id="20" dur="166" decel="50000">
                                          <p:stCondLst>
                                            <p:cond delay="1834"/>
                                          </p:stCondLst>
                                        </p:cTn>
                                        <p:tgtEl>
                                          <p:spTgt spid="5">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24000"/>
            <a:ext cx="4267724" cy="4629974"/>
          </a:xfrm>
          <a:prstGeom prst="rect">
            <a:avLst/>
          </a:prstGeom>
        </p:spPr>
      </p:pic>
      <p:sp>
        <p:nvSpPr>
          <p:cNvPr id="4" name="TextBox 3"/>
          <p:cNvSpPr txBox="1"/>
          <p:nvPr/>
        </p:nvSpPr>
        <p:spPr>
          <a:xfrm>
            <a:off x="533400" y="762000"/>
            <a:ext cx="2908168" cy="523220"/>
          </a:xfrm>
          <a:prstGeom prst="rect">
            <a:avLst/>
          </a:prstGeom>
          <a:noFill/>
        </p:spPr>
        <p:txBody>
          <a:bodyPr wrap="none" rtlCol="0">
            <a:spAutoFit/>
          </a:bodyPr>
          <a:lstStyle/>
          <a:p>
            <a:r>
              <a:rPr lang="en-US" sz="2800" u="sng" dirty="0" smtClean="0">
                <a:solidFill>
                  <a:schemeClr val="bg2">
                    <a:lumMod val="25000"/>
                  </a:schemeClr>
                </a:solidFill>
              </a:rPr>
              <a:t>Contact details:</a:t>
            </a:r>
            <a:endParaRPr lang="en-US" sz="2800" u="sng" dirty="0">
              <a:solidFill>
                <a:schemeClr val="bg2">
                  <a:lumMod val="25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924" y="4769238"/>
            <a:ext cx="4419076" cy="19629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924" y="1313718"/>
            <a:ext cx="4342876" cy="181048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6958" y="3124200"/>
            <a:ext cx="4419076" cy="1618457"/>
          </a:xfrm>
          <a:prstGeom prst="rect">
            <a:avLst/>
          </a:prstGeom>
        </p:spPr>
      </p:pic>
    </p:spTree>
    <p:extLst>
      <p:ext uri="{BB962C8B-B14F-4D97-AF65-F5344CB8AC3E}">
        <p14:creationId xmlns:p14="http://schemas.microsoft.com/office/powerpoint/2010/main" val="18743468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circle(in)">
                                      <p:cBhvr>
                                        <p:cTn id="3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7106"/>
            <a:ext cx="9144000" cy="5530893"/>
          </a:xfrm>
          <a:prstGeom prst="rect">
            <a:avLst/>
          </a:prstGeom>
        </p:spPr>
      </p:pic>
      <p:sp>
        <p:nvSpPr>
          <p:cNvPr id="4" name="TextBox 3"/>
          <p:cNvSpPr txBox="1"/>
          <p:nvPr/>
        </p:nvSpPr>
        <p:spPr>
          <a:xfrm>
            <a:off x="533400" y="533400"/>
            <a:ext cx="2986715" cy="523220"/>
          </a:xfrm>
          <a:prstGeom prst="rect">
            <a:avLst/>
          </a:prstGeom>
          <a:noFill/>
        </p:spPr>
        <p:txBody>
          <a:bodyPr wrap="none" rtlCol="0">
            <a:spAutoFit/>
          </a:bodyPr>
          <a:lstStyle/>
          <a:p>
            <a:r>
              <a:rPr lang="en-US" sz="2800" b="1" u="sng" dirty="0" smtClean="0">
                <a:solidFill>
                  <a:schemeClr val="bg2">
                    <a:lumMod val="25000"/>
                  </a:schemeClr>
                </a:solidFill>
              </a:rPr>
              <a:t>Recent Products</a:t>
            </a:r>
            <a:endParaRPr lang="en-US" sz="2800" b="1" u="sng" dirty="0">
              <a:solidFill>
                <a:schemeClr val="bg2">
                  <a:lumMod val="25000"/>
                </a:schemeClr>
              </a:solidFill>
            </a:endParaRPr>
          </a:p>
        </p:txBody>
      </p:sp>
    </p:spTree>
    <p:extLst>
      <p:ext uri="{BB962C8B-B14F-4D97-AF65-F5344CB8AC3E}">
        <p14:creationId xmlns:p14="http://schemas.microsoft.com/office/powerpoint/2010/main" val="35872413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990600"/>
            <a:ext cx="3636380" cy="584775"/>
          </a:xfrm>
          <a:prstGeom prst="rect">
            <a:avLst/>
          </a:prstGeom>
          <a:noFill/>
        </p:spPr>
        <p:txBody>
          <a:bodyPr wrap="none" rtlCol="0">
            <a:spAutoFit/>
          </a:bodyPr>
          <a:lstStyle/>
          <a:p>
            <a:r>
              <a:rPr lang="en-US" sz="3200" u="sng" dirty="0" smtClean="0"/>
              <a:t>Present Case Studies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7212"/>
            <a:ext cx="9144000" cy="5720788"/>
          </a:xfrm>
          <a:prstGeom prst="rect">
            <a:avLst/>
          </a:prstGeom>
        </p:spPr>
      </p:pic>
      <p:sp>
        <p:nvSpPr>
          <p:cNvPr id="5" name="TextBox 4"/>
          <p:cNvSpPr txBox="1"/>
          <p:nvPr/>
        </p:nvSpPr>
        <p:spPr>
          <a:xfrm>
            <a:off x="381000" y="587042"/>
            <a:ext cx="2829621" cy="523220"/>
          </a:xfrm>
          <a:prstGeom prst="rect">
            <a:avLst/>
          </a:prstGeom>
          <a:noFill/>
        </p:spPr>
        <p:txBody>
          <a:bodyPr wrap="none" rtlCol="0">
            <a:spAutoFit/>
          </a:bodyPr>
          <a:lstStyle/>
          <a:p>
            <a:r>
              <a:rPr lang="en-US" sz="2800" b="1" u="sng" dirty="0" smtClean="0">
                <a:solidFill>
                  <a:schemeClr val="accent1">
                    <a:lumMod val="75000"/>
                  </a:schemeClr>
                </a:solidFill>
              </a:rPr>
              <a:t>Case Studies</a:t>
            </a:r>
            <a:r>
              <a:rPr lang="en-US" sz="2800" dirty="0" smtClean="0">
                <a:solidFill>
                  <a:schemeClr val="accent1">
                    <a:lumMod val="75000"/>
                  </a:schemeClr>
                </a:solidFill>
              </a:rPr>
              <a:t> </a:t>
            </a:r>
            <a:r>
              <a:rPr lang="en-US" sz="2800" dirty="0" smtClean="0"/>
              <a:t>:-</a:t>
            </a:r>
            <a:endParaRPr lang="en-US" sz="2800" dirty="0"/>
          </a:p>
        </p:txBody>
      </p:sp>
    </p:spTree>
    <p:extLst>
      <p:ext uri="{BB962C8B-B14F-4D97-AF65-F5344CB8AC3E}">
        <p14:creationId xmlns:p14="http://schemas.microsoft.com/office/powerpoint/2010/main" val="182214408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80">
                                          <p:stCondLst>
                                            <p:cond delay="0"/>
                                          </p:stCondLst>
                                        </p:cTn>
                                        <p:tgtEl>
                                          <p:spTgt spid="5">
                                            <p:txEl>
                                              <p:pRg st="0" end="0"/>
                                            </p:txEl>
                                          </p:spTgt>
                                        </p:tgtEl>
                                      </p:cBhvr>
                                    </p:animEffect>
                                    <p:anim calcmode="lin" valueType="num">
                                      <p:cBhvr>
                                        <p:cTn id="8"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xEl>
                                              <p:pRg st="0" end="0"/>
                                            </p:txEl>
                                          </p:spTgt>
                                        </p:tgtEl>
                                      </p:cBhvr>
                                      <p:to x="100000" y="60000"/>
                                    </p:animScale>
                                    <p:animScale>
                                      <p:cBhvr>
                                        <p:cTn id="14" dur="166" decel="50000">
                                          <p:stCondLst>
                                            <p:cond delay="676"/>
                                          </p:stCondLst>
                                        </p:cTn>
                                        <p:tgtEl>
                                          <p:spTgt spid="5">
                                            <p:txEl>
                                              <p:pRg st="0" end="0"/>
                                            </p:txEl>
                                          </p:spTgt>
                                        </p:tgtEl>
                                      </p:cBhvr>
                                      <p:to x="100000" y="100000"/>
                                    </p:animScale>
                                    <p:animScale>
                                      <p:cBhvr>
                                        <p:cTn id="15" dur="26">
                                          <p:stCondLst>
                                            <p:cond delay="1312"/>
                                          </p:stCondLst>
                                        </p:cTn>
                                        <p:tgtEl>
                                          <p:spTgt spid="5">
                                            <p:txEl>
                                              <p:pRg st="0" end="0"/>
                                            </p:txEl>
                                          </p:spTgt>
                                        </p:tgtEl>
                                      </p:cBhvr>
                                      <p:to x="100000" y="80000"/>
                                    </p:animScale>
                                    <p:animScale>
                                      <p:cBhvr>
                                        <p:cTn id="16" dur="166" decel="50000">
                                          <p:stCondLst>
                                            <p:cond delay="1338"/>
                                          </p:stCondLst>
                                        </p:cTn>
                                        <p:tgtEl>
                                          <p:spTgt spid="5">
                                            <p:txEl>
                                              <p:pRg st="0" end="0"/>
                                            </p:txEl>
                                          </p:spTgt>
                                        </p:tgtEl>
                                      </p:cBhvr>
                                      <p:to x="100000" y="100000"/>
                                    </p:animScale>
                                    <p:animScale>
                                      <p:cBhvr>
                                        <p:cTn id="17" dur="26">
                                          <p:stCondLst>
                                            <p:cond delay="1642"/>
                                          </p:stCondLst>
                                        </p:cTn>
                                        <p:tgtEl>
                                          <p:spTgt spid="5">
                                            <p:txEl>
                                              <p:pRg st="0" end="0"/>
                                            </p:txEl>
                                          </p:spTgt>
                                        </p:tgtEl>
                                      </p:cBhvr>
                                      <p:to x="100000" y="90000"/>
                                    </p:animScale>
                                    <p:animScale>
                                      <p:cBhvr>
                                        <p:cTn id="18" dur="166" decel="50000">
                                          <p:stCondLst>
                                            <p:cond delay="1668"/>
                                          </p:stCondLst>
                                        </p:cTn>
                                        <p:tgtEl>
                                          <p:spTgt spid="5">
                                            <p:txEl>
                                              <p:pRg st="0" end="0"/>
                                            </p:txEl>
                                          </p:spTgt>
                                        </p:tgtEl>
                                      </p:cBhvr>
                                      <p:to x="100000" y="100000"/>
                                    </p:animScale>
                                    <p:animScale>
                                      <p:cBhvr>
                                        <p:cTn id="19" dur="26">
                                          <p:stCondLst>
                                            <p:cond delay="1808"/>
                                          </p:stCondLst>
                                        </p:cTn>
                                        <p:tgtEl>
                                          <p:spTgt spid="5">
                                            <p:txEl>
                                              <p:pRg st="0" end="0"/>
                                            </p:txEl>
                                          </p:spTgt>
                                        </p:tgtEl>
                                      </p:cBhvr>
                                      <p:to x="100000" y="95000"/>
                                    </p:animScale>
                                    <p:animScale>
                                      <p:cBhvr>
                                        <p:cTn id="20" dur="166" decel="50000">
                                          <p:stCondLst>
                                            <p:cond delay="1834"/>
                                          </p:stCondLst>
                                        </p:cTn>
                                        <p:tgtEl>
                                          <p:spTgt spid="5">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circle(in)">
                                      <p:cBhvr>
                                        <p:cTn id="2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2745" y="1186934"/>
            <a:ext cx="2573846" cy="369332"/>
          </a:xfrm>
          <a:prstGeom prst="rect">
            <a:avLst/>
          </a:prstGeom>
          <a:noFill/>
        </p:spPr>
        <p:txBody>
          <a:bodyPr wrap="none" rtlCol="0">
            <a:spAutoFit/>
          </a:bodyPr>
          <a:lstStyle/>
          <a:p>
            <a:r>
              <a:rPr lang="en-US" dirty="0" smtClean="0"/>
              <a:t>http://docs.unity3d.com</a:t>
            </a:r>
            <a:endParaRPr lang="en-US" dirty="0"/>
          </a:p>
        </p:txBody>
      </p:sp>
      <p:sp>
        <p:nvSpPr>
          <p:cNvPr id="5" name="Rectangle 4"/>
          <p:cNvSpPr/>
          <p:nvPr/>
        </p:nvSpPr>
        <p:spPr>
          <a:xfrm>
            <a:off x="192743" y="417493"/>
            <a:ext cx="3057248" cy="769441"/>
          </a:xfrm>
          <a:prstGeom prst="rect">
            <a:avLst/>
          </a:prstGeom>
          <a:noFill/>
        </p:spPr>
        <p:txBody>
          <a:bodyPr wrap="none" lIns="91440" tIns="45720" rIns="91440" bIns="45720">
            <a:spAutoFit/>
          </a:bodyPr>
          <a:lstStyle/>
          <a:p>
            <a:pPr algn="ctr"/>
            <a:r>
              <a:rPr lang="en-US" sz="4400" b="1" cap="none" spc="0" dirty="0" smtClean="0">
                <a:ln w="17780" cmpd="sng">
                  <a:solidFill>
                    <a:srgbClr val="FFFFFF"/>
                  </a:solidFill>
                  <a:prstDash val="solid"/>
                  <a:miter lim="800000"/>
                </a:ln>
                <a:solidFill>
                  <a:schemeClr val="bg2">
                    <a:lumMod val="25000"/>
                  </a:schemeClr>
                </a:solidFill>
                <a:effectLst>
                  <a:outerShdw blurRad="50800" algn="tl" rotWithShape="0">
                    <a:srgbClr val="000000"/>
                  </a:outerShdw>
                </a:effectLst>
              </a:rPr>
              <a:t>Reference</a:t>
            </a:r>
            <a:r>
              <a:rPr lang="en-US" sz="4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endParaRPr lang="en-US" sz="4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2051" name="Picture 3" descr="D:\uni\unity_3d_presentation\block.jpg"/>
          <p:cNvPicPr>
            <a:picLocks noChangeAspect="1" noChangeArrowheads="1"/>
          </p:cNvPicPr>
          <p:nvPr/>
        </p:nvPicPr>
        <p:blipFill>
          <a:blip r:embed="rId2"/>
          <a:srcRect/>
          <a:stretch>
            <a:fillRect/>
          </a:stretch>
        </p:blipFill>
        <p:spPr bwMode="auto">
          <a:xfrm>
            <a:off x="8305800" y="0"/>
            <a:ext cx="838200" cy="792716"/>
          </a:xfrm>
          <a:prstGeom prst="rect">
            <a:avLst/>
          </a:prstGeom>
          <a:noFill/>
        </p:spPr>
      </p:pic>
      <p:sp>
        <p:nvSpPr>
          <p:cNvPr id="9" name="Rectangle 8"/>
          <p:cNvSpPr/>
          <p:nvPr/>
        </p:nvSpPr>
        <p:spPr>
          <a:xfrm>
            <a:off x="162498" y="1515070"/>
            <a:ext cx="2829621" cy="769441"/>
          </a:xfrm>
          <a:prstGeom prst="rect">
            <a:avLst/>
          </a:prstGeom>
          <a:noFill/>
        </p:spPr>
        <p:txBody>
          <a:bodyPr wrap="none" lIns="91440" tIns="45720" rIns="91440" bIns="45720">
            <a:spAutoFit/>
          </a:bodyPr>
          <a:lstStyle/>
          <a:p>
            <a:pPr algn="ctr"/>
            <a:r>
              <a:rPr lang="en-US" sz="4400" b="1" cap="none" spc="0" dirty="0" smtClean="0">
                <a:ln w="17780" cmpd="sng">
                  <a:solidFill>
                    <a:srgbClr val="FFFFFF"/>
                  </a:solidFill>
                  <a:prstDash val="solid"/>
                  <a:miter lim="800000"/>
                </a:ln>
                <a:solidFill>
                  <a:schemeClr val="bg2">
                    <a:lumMod val="25000"/>
                  </a:schemeClr>
                </a:solidFill>
                <a:effectLst>
                  <a:outerShdw blurRad="50800" algn="tl" rotWithShape="0">
                    <a:srgbClr val="000000"/>
                  </a:outerShdw>
                </a:effectLst>
              </a:rPr>
              <a:t>Contents</a:t>
            </a:r>
            <a:r>
              <a:rPr lang="en-US" sz="4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endParaRPr lang="en-US" sz="4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10" name="TextBox 9"/>
          <p:cNvSpPr txBox="1"/>
          <p:nvPr/>
        </p:nvSpPr>
        <p:spPr>
          <a:xfrm>
            <a:off x="381000" y="2443877"/>
            <a:ext cx="2286000" cy="2585323"/>
          </a:xfrm>
          <a:prstGeom prst="rect">
            <a:avLst/>
          </a:prstGeom>
          <a:noFill/>
        </p:spPr>
        <p:txBody>
          <a:bodyPr wrap="square" rtlCol="0">
            <a:spAutoFit/>
          </a:bodyPr>
          <a:lstStyle/>
          <a:p>
            <a:pPr>
              <a:buFont typeface="Arial" pitchFamily="34" charset="0"/>
              <a:buChar char="•"/>
            </a:pPr>
            <a:r>
              <a:rPr lang="en-US" dirty="0" smtClean="0"/>
              <a:t> Introduction </a:t>
            </a:r>
          </a:p>
          <a:p>
            <a:pPr>
              <a:buFont typeface="Arial" pitchFamily="34" charset="0"/>
              <a:buChar char="•"/>
            </a:pPr>
            <a:r>
              <a:rPr lang="en-US" dirty="0" smtClean="0"/>
              <a:t> Installing </a:t>
            </a:r>
          </a:p>
          <a:p>
            <a:pPr>
              <a:buFont typeface="Arial" pitchFamily="34" charset="0"/>
              <a:buChar char="•"/>
            </a:pPr>
            <a:r>
              <a:rPr lang="en-US" dirty="0" smtClean="0"/>
              <a:t> Unity Basics </a:t>
            </a:r>
          </a:p>
          <a:p>
            <a:pPr>
              <a:buFont typeface="Arial" pitchFamily="34" charset="0"/>
              <a:buChar char="•"/>
            </a:pPr>
            <a:r>
              <a:rPr lang="en-US" dirty="0" smtClean="0"/>
              <a:t> Scripting</a:t>
            </a:r>
          </a:p>
          <a:p>
            <a:pPr>
              <a:buFont typeface="Arial" pitchFamily="34" charset="0"/>
              <a:buChar char="•"/>
            </a:pPr>
            <a:r>
              <a:rPr lang="en-US" dirty="0" smtClean="0"/>
              <a:t> Assets</a:t>
            </a:r>
          </a:p>
          <a:p>
            <a:pPr>
              <a:buFont typeface="Arial" pitchFamily="34" charset="0"/>
              <a:buChar char="•"/>
            </a:pPr>
            <a:r>
              <a:rPr lang="en-US" dirty="0" smtClean="0"/>
              <a:t> Scenes</a:t>
            </a:r>
          </a:p>
          <a:p>
            <a:pPr>
              <a:buFont typeface="Arial" pitchFamily="34" charset="0"/>
              <a:buChar char="•"/>
            </a:pPr>
            <a:r>
              <a:rPr lang="en-US" dirty="0" smtClean="0"/>
              <a:t> Game Objects</a:t>
            </a:r>
          </a:p>
          <a:p>
            <a:pPr>
              <a:buFont typeface="Arial" pitchFamily="34" charset="0"/>
              <a:buChar char="•"/>
            </a:pPr>
            <a:r>
              <a:rPr lang="en-US" dirty="0" smtClean="0"/>
              <a:t> </a:t>
            </a:r>
            <a:r>
              <a:rPr lang="en-IE" dirty="0" smtClean="0">
                <a:latin typeface="Calibri" charset="0"/>
              </a:rPr>
              <a:t>Prefabs</a:t>
            </a:r>
            <a:endParaRPr lang="en-US" dirty="0" smtClean="0"/>
          </a:p>
          <a:p>
            <a:pPr>
              <a:buFont typeface="Arial" pitchFamily="34" charset="0"/>
              <a:buChar char="•"/>
            </a:pPr>
            <a:r>
              <a:rPr lang="en-US" dirty="0" smtClean="0"/>
              <a:t> Build</a:t>
            </a:r>
            <a:endParaRPr lang="en-US" dirty="0"/>
          </a:p>
        </p:txBody>
      </p:sp>
      <p:pic>
        <p:nvPicPr>
          <p:cNvPr id="2053" name="Picture 5" descr="D:\uni\unity_3d_presentation\3b7f1182ce361fce4a2e9a2250a6f13f.jpg"/>
          <p:cNvPicPr>
            <a:picLocks noChangeAspect="1" noChangeArrowheads="1"/>
          </p:cNvPicPr>
          <p:nvPr/>
        </p:nvPicPr>
        <p:blipFill>
          <a:blip r:embed="rId3"/>
          <a:srcRect/>
          <a:stretch>
            <a:fillRect/>
          </a:stretch>
        </p:blipFill>
        <p:spPr bwMode="auto">
          <a:xfrm>
            <a:off x="3886200" y="1371600"/>
            <a:ext cx="3974592" cy="5486400"/>
          </a:xfrm>
          <a:prstGeom prst="rect">
            <a:avLst/>
          </a:prstGeom>
          <a:noFill/>
        </p:spPr>
      </p:pic>
      <p:sp>
        <p:nvSpPr>
          <p:cNvPr id="8" name="TextBox 7"/>
          <p:cNvSpPr txBox="1"/>
          <p:nvPr/>
        </p:nvSpPr>
        <p:spPr>
          <a:xfrm>
            <a:off x="8308515" y="6596390"/>
            <a:ext cx="835485" cy="261610"/>
          </a:xfrm>
          <a:prstGeom prst="rect">
            <a:avLst/>
          </a:prstGeom>
          <a:noFill/>
        </p:spPr>
        <p:txBody>
          <a:bodyPr wrap="none" rtlCol="0">
            <a:spAutoFit/>
          </a:bodyPr>
          <a:lstStyle/>
          <a:p>
            <a:r>
              <a:rPr lang="en-US" sz="1100" dirty="0"/>
              <a:t>i</a:t>
            </a:r>
            <a:r>
              <a:rPr lang="en-US" sz="1100" dirty="0" smtClean="0"/>
              <a:t>bjects.com</a:t>
            </a:r>
            <a:endParaRPr lang="en-US" sz="1100" dirty="0"/>
          </a:p>
        </p:txBody>
      </p:sp>
      <p:sp>
        <p:nvSpPr>
          <p:cNvPr id="2" name="TextBox 1"/>
          <p:cNvSpPr txBox="1"/>
          <p:nvPr/>
        </p:nvSpPr>
        <p:spPr>
          <a:xfrm>
            <a:off x="3354289" y="189468"/>
            <a:ext cx="2690160" cy="584775"/>
          </a:xfrm>
          <a:prstGeom prst="rect">
            <a:avLst/>
          </a:prstGeom>
          <a:noFill/>
        </p:spPr>
        <p:txBody>
          <a:bodyPr wrap="none" rtlCol="0">
            <a:spAutoFit/>
          </a:bodyPr>
          <a:lstStyle/>
          <a:p>
            <a:r>
              <a:rPr lang="en-US" sz="3200" b="1" u="sng" dirty="0" smtClean="0">
                <a:solidFill>
                  <a:schemeClr val="bg2">
                    <a:lumMod val="25000"/>
                  </a:schemeClr>
                </a:solidFill>
              </a:rPr>
              <a:t>About Editor</a:t>
            </a:r>
            <a:endParaRPr lang="en-US" sz="3200" b="1" u="sng" dirty="0">
              <a:solidFill>
                <a:schemeClr val="bg2">
                  <a:lumMod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8" presetClass="emph" presetSubtype="0" fill="hold" nodeType="clickEffect">
                                  <p:stCondLst>
                                    <p:cond delay="0"/>
                                  </p:stCondLst>
                                  <p:iterate type="lt">
                                    <p:tmPct val="4000"/>
                                  </p:iterate>
                                  <p:childTnLst>
                                    <p:set>
                                      <p:cBhvr override="childStyle">
                                        <p:cTn id="32" dur="500" fill="hold"/>
                                        <p:tgtEl>
                                          <p:spTgt spid="10">
                                            <p:txEl>
                                              <p:pRg st="0" end="0"/>
                                            </p:txEl>
                                          </p:spTgt>
                                        </p:tgtEl>
                                        <p:attrNameLst>
                                          <p:attrName>style.textDecorationUnderline</p:attrName>
                                        </p:attrNameLst>
                                      </p:cBhvr>
                                      <p:to>
                                        <p:strVal val="true"/>
                                      </p:to>
                                    </p:set>
                                  </p:childTnLst>
                                </p:cTn>
                              </p:par>
                              <p:par>
                                <p:cTn id="33" presetID="18" presetClass="emph" presetSubtype="0" fill="hold" nodeType="withEffect">
                                  <p:stCondLst>
                                    <p:cond delay="0"/>
                                  </p:stCondLst>
                                  <p:iterate type="lt">
                                    <p:tmPct val="4000"/>
                                  </p:iterate>
                                  <p:childTnLst>
                                    <p:set>
                                      <p:cBhvr override="childStyle">
                                        <p:cTn id="34" dur="500" fill="hold"/>
                                        <p:tgtEl>
                                          <p:spTgt spid="10">
                                            <p:txEl>
                                              <p:pRg st="1" end="1"/>
                                            </p:txEl>
                                          </p:spTgt>
                                        </p:tgtEl>
                                        <p:attrNameLst>
                                          <p:attrName>style.textDecorationUnderline</p:attrName>
                                        </p:attrNameLst>
                                      </p:cBhvr>
                                      <p:to>
                                        <p:strVal val="true"/>
                                      </p:to>
                                    </p:set>
                                  </p:childTnLst>
                                </p:cTn>
                              </p:par>
                              <p:par>
                                <p:cTn id="35" presetID="18" presetClass="emph" presetSubtype="0" fill="hold" nodeType="withEffect">
                                  <p:stCondLst>
                                    <p:cond delay="0"/>
                                  </p:stCondLst>
                                  <p:iterate type="lt">
                                    <p:tmPct val="4000"/>
                                  </p:iterate>
                                  <p:childTnLst>
                                    <p:set>
                                      <p:cBhvr override="childStyle">
                                        <p:cTn id="36" dur="500" fill="hold"/>
                                        <p:tgtEl>
                                          <p:spTgt spid="10">
                                            <p:txEl>
                                              <p:pRg st="2" end="2"/>
                                            </p:txEl>
                                          </p:spTgt>
                                        </p:tgtEl>
                                        <p:attrNameLst>
                                          <p:attrName>style.textDecorationUnderline</p:attrName>
                                        </p:attrNameLst>
                                      </p:cBhvr>
                                      <p:to>
                                        <p:strVal val="true"/>
                                      </p:to>
                                    </p:set>
                                  </p:childTnLst>
                                </p:cTn>
                              </p:par>
                              <p:par>
                                <p:cTn id="37" presetID="18" presetClass="emph" presetSubtype="0" fill="hold" nodeType="withEffect">
                                  <p:stCondLst>
                                    <p:cond delay="0"/>
                                  </p:stCondLst>
                                  <p:iterate type="lt">
                                    <p:tmPct val="4000"/>
                                  </p:iterate>
                                  <p:childTnLst>
                                    <p:set>
                                      <p:cBhvr override="childStyle">
                                        <p:cTn id="38" dur="500" fill="hold"/>
                                        <p:tgtEl>
                                          <p:spTgt spid="10">
                                            <p:txEl>
                                              <p:pRg st="3" end="3"/>
                                            </p:txEl>
                                          </p:spTgt>
                                        </p:tgtEl>
                                        <p:attrNameLst>
                                          <p:attrName>style.textDecorationUnderline</p:attrName>
                                        </p:attrNameLst>
                                      </p:cBhvr>
                                      <p:to>
                                        <p:strVal val="true"/>
                                      </p:to>
                                    </p:set>
                                  </p:childTnLst>
                                </p:cTn>
                              </p:par>
                              <p:par>
                                <p:cTn id="39" presetID="18" presetClass="emph" presetSubtype="0" fill="hold" nodeType="withEffect">
                                  <p:stCondLst>
                                    <p:cond delay="0"/>
                                  </p:stCondLst>
                                  <p:iterate type="lt">
                                    <p:tmPct val="4000"/>
                                  </p:iterate>
                                  <p:childTnLst>
                                    <p:set>
                                      <p:cBhvr override="childStyle">
                                        <p:cTn id="40" dur="500" fill="hold"/>
                                        <p:tgtEl>
                                          <p:spTgt spid="10">
                                            <p:txEl>
                                              <p:pRg st="4" end="4"/>
                                            </p:txEl>
                                          </p:spTgt>
                                        </p:tgtEl>
                                        <p:attrNameLst>
                                          <p:attrName>style.textDecorationUnderline</p:attrName>
                                        </p:attrNameLst>
                                      </p:cBhvr>
                                      <p:to>
                                        <p:strVal val="true"/>
                                      </p:to>
                                    </p:set>
                                  </p:childTnLst>
                                </p:cTn>
                              </p:par>
                              <p:par>
                                <p:cTn id="41" presetID="18" presetClass="emph" presetSubtype="0" fill="hold" nodeType="withEffect">
                                  <p:stCondLst>
                                    <p:cond delay="0"/>
                                  </p:stCondLst>
                                  <p:iterate type="lt">
                                    <p:tmPct val="4000"/>
                                  </p:iterate>
                                  <p:childTnLst>
                                    <p:set>
                                      <p:cBhvr override="childStyle">
                                        <p:cTn id="42" dur="500" fill="hold"/>
                                        <p:tgtEl>
                                          <p:spTgt spid="10">
                                            <p:txEl>
                                              <p:pRg st="5" end="5"/>
                                            </p:txEl>
                                          </p:spTgt>
                                        </p:tgtEl>
                                        <p:attrNameLst>
                                          <p:attrName>style.textDecorationUnderline</p:attrName>
                                        </p:attrNameLst>
                                      </p:cBhvr>
                                      <p:to>
                                        <p:strVal val="true"/>
                                      </p:to>
                                    </p:set>
                                  </p:childTnLst>
                                </p:cTn>
                              </p:par>
                              <p:par>
                                <p:cTn id="43" presetID="18" presetClass="emph" presetSubtype="0" fill="hold" nodeType="withEffect">
                                  <p:stCondLst>
                                    <p:cond delay="0"/>
                                  </p:stCondLst>
                                  <p:iterate type="lt">
                                    <p:tmPct val="4000"/>
                                  </p:iterate>
                                  <p:childTnLst>
                                    <p:set>
                                      <p:cBhvr override="childStyle">
                                        <p:cTn id="44" dur="500" fill="hold"/>
                                        <p:tgtEl>
                                          <p:spTgt spid="10">
                                            <p:txEl>
                                              <p:pRg st="6" end="6"/>
                                            </p:txEl>
                                          </p:spTgt>
                                        </p:tgtEl>
                                        <p:attrNameLst>
                                          <p:attrName>style.textDecorationUnderline</p:attrName>
                                        </p:attrNameLst>
                                      </p:cBhvr>
                                      <p:to>
                                        <p:strVal val="true"/>
                                      </p:to>
                                    </p:set>
                                  </p:childTnLst>
                                </p:cTn>
                              </p:par>
                              <p:par>
                                <p:cTn id="45" presetID="18" presetClass="emph" presetSubtype="0" fill="hold" nodeType="withEffect">
                                  <p:stCondLst>
                                    <p:cond delay="0"/>
                                  </p:stCondLst>
                                  <p:iterate type="lt">
                                    <p:tmPct val="4000"/>
                                  </p:iterate>
                                  <p:childTnLst>
                                    <p:set>
                                      <p:cBhvr override="childStyle">
                                        <p:cTn id="46" dur="500" fill="hold"/>
                                        <p:tgtEl>
                                          <p:spTgt spid="10">
                                            <p:txEl>
                                              <p:pRg st="7" end="7"/>
                                            </p:txEl>
                                          </p:spTgt>
                                        </p:tgtEl>
                                        <p:attrNameLst>
                                          <p:attrName>style.textDecorationUnderline</p:attrName>
                                        </p:attrNameLst>
                                      </p:cBhvr>
                                      <p:to>
                                        <p:strVal val="true"/>
                                      </p:to>
                                    </p:set>
                                  </p:childTnLst>
                                </p:cTn>
                              </p:par>
                              <p:par>
                                <p:cTn id="47" presetID="18" presetClass="emph" presetSubtype="0" fill="hold" nodeType="withEffect">
                                  <p:stCondLst>
                                    <p:cond delay="0"/>
                                  </p:stCondLst>
                                  <p:iterate type="lt">
                                    <p:tmPct val="4000"/>
                                  </p:iterate>
                                  <p:childTnLst>
                                    <p:set>
                                      <p:cBhvr override="childStyle">
                                        <p:cTn id="48" dur="500" fill="hold"/>
                                        <p:tgtEl>
                                          <p:spTgt spid="10">
                                            <p:txEl>
                                              <p:pRg st="8" end="8"/>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201949"/>
            <a:ext cx="6197530"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solidFill>
                  <a:schemeClr val="bg2">
                    <a:lumMod val="25000"/>
                  </a:schemeClr>
                </a:solidFill>
                <a:effectLst>
                  <a:outerShdw blurRad="50800" algn="tl" rotWithShape="0">
                    <a:srgbClr val="000000"/>
                  </a:outerShdw>
                </a:effectLst>
              </a:rPr>
              <a:t>Graphics </a:t>
            </a:r>
            <a:r>
              <a:rPr lang="en-US" sz="5400" b="1" dirty="0" smtClean="0">
                <a:ln w="17780" cmpd="sng">
                  <a:solidFill>
                    <a:srgbClr val="FFFFFF"/>
                  </a:solidFill>
                  <a:prstDash val="solid"/>
                  <a:miter lim="800000"/>
                </a:ln>
                <a:solidFill>
                  <a:schemeClr val="bg2">
                    <a:lumMod val="25000"/>
                  </a:schemeClr>
                </a:solidFill>
                <a:effectLst>
                  <a:outerShdw blurRad="50800" algn="tl" rotWithShape="0">
                    <a:srgbClr val="000000"/>
                  </a:outerShdw>
                </a:effectLst>
              </a:rPr>
              <a:t>o</a:t>
            </a:r>
            <a:r>
              <a:rPr lang="en-US" sz="5400" b="1" dirty="0">
                <a:ln w="17780" cmpd="sng">
                  <a:solidFill>
                    <a:srgbClr val="FFFFFF"/>
                  </a:solidFill>
                  <a:prstDash val="solid"/>
                  <a:miter lim="800000"/>
                </a:ln>
                <a:solidFill>
                  <a:schemeClr val="bg2">
                    <a:lumMod val="25000"/>
                  </a:schemeClr>
                </a:solidFill>
                <a:effectLst>
                  <a:outerShdw blurRad="50800" algn="tl" rotWithShape="0">
                    <a:srgbClr val="000000"/>
                  </a:outerShdw>
                </a:effectLst>
              </a:rPr>
              <a:t>f</a:t>
            </a:r>
            <a:r>
              <a:rPr lang="en-US" sz="5400" b="1" cap="none" spc="0" dirty="0" smtClean="0">
                <a:ln w="17780" cmpd="sng">
                  <a:solidFill>
                    <a:srgbClr val="FFFFFF"/>
                  </a:solidFill>
                  <a:prstDash val="solid"/>
                  <a:miter lim="800000"/>
                </a:ln>
                <a:solidFill>
                  <a:schemeClr val="bg2">
                    <a:lumMod val="25000"/>
                  </a:schemeClr>
                </a:solidFill>
                <a:effectLst>
                  <a:outerShdw blurRad="50800" algn="tl" rotWithShape="0">
                    <a:srgbClr val="000000"/>
                  </a:outerShdw>
                </a:effectLst>
              </a:rPr>
              <a:t> Unity</a:t>
            </a: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2051" name="Picture 3" descr="D:\uni\unity_3d_presentation\block.jpg"/>
          <p:cNvPicPr>
            <a:picLocks noChangeAspect="1" noChangeArrowheads="1"/>
          </p:cNvPicPr>
          <p:nvPr/>
        </p:nvPicPr>
        <p:blipFill>
          <a:blip r:embed="rId2"/>
          <a:srcRect/>
          <a:stretch>
            <a:fillRect/>
          </a:stretch>
        </p:blipFill>
        <p:spPr bwMode="auto">
          <a:xfrm>
            <a:off x="8305800" y="0"/>
            <a:ext cx="838200" cy="792716"/>
          </a:xfrm>
          <a:prstGeom prst="rect">
            <a:avLst/>
          </a:prstGeom>
          <a:noFill/>
        </p:spPr>
      </p:pic>
      <p:sp>
        <p:nvSpPr>
          <p:cNvPr id="8" name="TextBox 7"/>
          <p:cNvSpPr txBox="1"/>
          <p:nvPr/>
        </p:nvSpPr>
        <p:spPr>
          <a:xfrm>
            <a:off x="8308515" y="6596390"/>
            <a:ext cx="835485" cy="261610"/>
          </a:xfrm>
          <a:prstGeom prst="rect">
            <a:avLst/>
          </a:prstGeom>
          <a:noFill/>
        </p:spPr>
        <p:txBody>
          <a:bodyPr wrap="none" rtlCol="0">
            <a:spAutoFit/>
          </a:bodyPr>
          <a:lstStyle/>
          <a:p>
            <a:r>
              <a:rPr lang="en-US" sz="1100" dirty="0"/>
              <a:t>i</a:t>
            </a:r>
            <a:r>
              <a:rPr lang="en-US" sz="1100" dirty="0" smtClean="0"/>
              <a:t>bjects.com</a:t>
            </a:r>
            <a:endParaRPr lang="en-US" sz="1100" dirty="0"/>
          </a:p>
        </p:txBody>
      </p:sp>
      <p:pic>
        <p:nvPicPr>
          <p:cNvPr id="3074" name="Picture 2" descr="D:\uni\unity_3d_presentation\bootcamp.jpg"/>
          <p:cNvPicPr>
            <a:picLocks noChangeAspect="1" noChangeArrowheads="1"/>
          </p:cNvPicPr>
          <p:nvPr/>
        </p:nvPicPr>
        <p:blipFill>
          <a:blip r:embed="rId3"/>
          <a:srcRect/>
          <a:stretch>
            <a:fillRect/>
          </a:stretch>
        </p:blipFill>
        <p:spPr bwMode="auto">
          <a:xfrm>
            <a:off x="228600" y="1143000"/>
            <a:ext cx="8667751" cy="4000500"/>
          </a:xfrm>
          <a:prstGeom prst="rect">
            <a:avLst/>
          </a:prstGeom>
          <a:noFill/>
        </p:spPr>
      </p:pic>
      <p:sp>
        <p:nvSpPr>
          <p:cNvPr id="11" name="TextBox 10"/>
          <p:cNvSpPr txBox="1"/>
          <p:nvPr/>
        </p:nvSpPr>
        <p:spPr>
          <a:xfrm>
            <a:off x="304800" y="5105400"/>
            <a:ext cx="8686800" cy="261610"/>
          </a:xfrm>
          <a:prstGeom prst="rect">
            <a:avLst/>
          </a:prstGeom>
          <a:noFill/>
        </p:spPr>
        <p:txBody>
          <a:bodyPr wrap="square" rtlCol="0">
            <a:spAutoFit/>
          </a:bodyPr>
          <a:lstStyle/>
          <a:p>
            <a:pPr algn="ctr"/>
            <a:r>
              <a:rPr lang="en-US" sz="1100" dirty="0" smtClean="0"/>
              <a:t>A screen shot of the game created using Unity 3D Engine for PC.</a:t>
            </a:r>
            <a:endParaRPr lang="en-US" sz="1100" dirty="0"/>
          </a:p>
        </p:txBody>
      </p:sp>
      <p:sp>
        <p:nvSpPr>
          <p:cNvPr id="12" name="TextBox 11"/>
          <p:cNvSpPr txBox="1"/>
          <p:nvPr/>
        </p:nvSpPr>
        <p:spPr>
          <a:xfrm>
            <a:off x="228600" y="5410200"/>
            <a:ext cx="8077200" cy="1200329"/>
          </a:xfrm>
          <a:prstGeom prst="rect">
            <a:avLst/>
          </a:prstGeom>
          <a:noFill/>
        </p:spPr>
        <p:txBody>
          <a:bodyPr wrap="square" rtlCol="0">
            <a:spAutoFit/>
          </a:bodyPr>
          <a:lstStyle/>
          <a:p>
            <a:r>
              <a:rPr lang="en-US" dirty="0" smtClean="0"/>
              <a:t>As you can see in the screen shot that the graphics are realistic. See how the shadow of tree is accordingly to the sun light and the rest of graphics are also giving it a realistic view. You also play these type of games now a days in your PC’s. Ever wonder how they are created? Well now you can do it using Unity Engine. </a:t>
            </a:r>
            <a:endParaRPr lang="en-US" dirty="0"/>
          </a:p>
        </p:txBody>
      </p:sp>
      <p:sp>
        <p:nvSpPr>
          <p:cNvPr id="9" name="Rectangle 8"/>
          <p:cNvSpPr/>
          <p:nvPr/>
        </p:nvSpPr>
        <p:spPr>
          <a:xfrm>
            <a:off x="0" y="6629400"/>
            <a:ext cx="896399" cy="261610"/>
          </a:xfrm>
          <a:prstGeom prst="rect">
            <a:avLst/>
          </a:prstGeom>
        </p:spPr>
        <p:txBody>
          <a:bodyPr wrap="none">
            <a:spAutoFit/>
          </a:bodyPr>
          <a:lstStyle/>
          <a:p>
            <a:r>
              <a:rPr lang="en-US" sz="1100" dirty="0" smtClean="0"/>
              <a:t>Introduction</a:t>
            </a:r>
            <a:endParaRPr lang="en-US" sz="1100"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circle(in)">
                                      <p:cBhvr>
                                        <p:cTn id="11" dur="2000"/>
                                        <p:tgtEl>
                                          <p:spTgt spid="3074"/>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Effect transition="in" filter="circle(in)">
                                      <p:cBhvr>
                                        <p:cTn id="16"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1018</TotalTime>
  <Words>1928</Words>
  <Application>Microsoft Office PowerPoint</Application>
  <PresentationFormat>On-screen Show (4:3)</PresentationFormat>
  <Paragraphs>272</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Concourse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Adding a Plain to Scene</vt:lpstr>
      <vt:lpstr>Modifying the Plain</vt:lpstr>
      <vt:lpstr>Navigating in Unity</vt:lpstr>
      <vt:lpstr>Save a Scene</vt:lpstr>
      <vt:lpstr>Time to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Grizli777</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Unity 3D</dc:title>
  <dc:creator>Talha</dc:creator>
  <cp:lastModifiedBy>user</cp:lastModifiedBy>
  <cp:revision>271</cp:revision>
  <dcterms:created xsi:type="dcterms:W3CDTF">2013-01-18T09:26:06Z</dcterms:created>
  <dcterms:modified xsi:type="dcterms:W3CDTF">2015-10-30T15:29:19Z</dcterms:modified>
</cp:coreProperties>
</file>